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78" r:id="rId5"/>
    <p:sldMasterId id="2147483891" r:id="rId6"/>
  </p:sldMasterIdLst>
  <p:notesMasterIdLst>
    <p:notesMasterId r:id="rId15"/>
  </p:notesMasterIdLst>
  <p:sldIdLst>
    <p:sldId id="2096" r:id="rId7"/>
    <p:sldId id="2104" r:id="rId8"/>
    <p:sldId id="2103" r:id="rId9"/>
    <p:sldId id="258" r:id="rId10"/>
    <p:sldId id="2024" r:id="rId11"/>
    <p:sldId id="2105" r:id="rId12"/>
    <p:sldId id="2106" r:id="rId13"/>
    <p:sldId id="2079" r:id="rId14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39">
          <p15:clr>
            <a:srgbClr val="A4A3A4"/>
          </p15:clr>
        </p15:guide>
        <p15:guide id="2" pos="15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550"/>
    <a:srgbClr val="FFFFFF"/>
    <a:srgbClr val="D6DBE8"/>
    <a:srgbClr val="444444"/>
    <a:srgbClr val="FFD9D9"/>
    <a:srgbClr val="FFCCCC"/>
    <a:srgbClr val="FFEBFA"/>
    <a:srgbClr val="1C263E"/>
    <a:srgbClr val="66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9556" autoAdjust="0"/>
  </p:normalViewPr>
  <p:slideViewPr>
    <p:cSldViewPr snapToGrid="0" snapToObjects="1">
      <p:cViewPr varScale="1">
        <p:scale>
          <a:sx n="41" d="100"/>
          <a:sy n="41" d="100"/>
        </p:scale>
        <p:origin x="629" y="58"/>
      </p:cViewPr>
      <p:guideLst>
        <p:guide orient="horz" pos="8639"/>
        <p:guide pos="153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862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8">
            <a:extLst>
              <a:ext uri="{FF2B5EF4-FFF2-40B4-BE49-F238E27FC236}">
                <a16:creationId xmlns:a16="http://schemas.microsoft.com/office/drawing/2014/main" id="{38AA55ED-4DE1-4D3E-9A50-2C287D80B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158905"/>
            <a:ext cx="21024850" cy="19569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>
                <a:solidFill>
                  <a:srgbClr val="44444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Content Placeholder 20">
            <a:extLst>
              <a:ext uri="{FF2B5EF4-FFF2-40B4-BE49-F238E27FC236}">
                <a16:creationId xmlns:a16="http://schemas.microsoft.com/office/drawing/2014/main" id="{BE79C328-6015-4C6A-B03C-2F667FBA04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6400" y="4465888"/>
            <a:ext cx="21024850" cy="782612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1800"/>
              </a:spcAft>
              <a:buNone/>
              <a:defRPr sz="4000">
                <a:solidFill>
                  <a:srgbClr val="4444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ctr">
              <a:defRPr sz="3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828434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027AFC-2661-475C-A742-412F70DE0C26}"/>
              </a:ext>
            </a:extLst>
          </p:cNvPr>
          <p:cNvGrpSpPr/>
          <p:nvPr userDrawn="1"/>
        </p:nvGrpSpPr>
        <p:grpSpPr>
          <a:xfrm>
            <a:off x="11792054" y="2554913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1" name="Oval 3">
              <a:extLst>
                <a:ext uri="{FF2B5EF4-FFF2-40B4-BE49-F238E27FC236}">
                  <a16:creationId xmlns:a16="http://schemas.microsoft.com/office/drawing/2014/main" id="{B695E2B0-65DC-49EF-9A1F-7C99B009E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E7FA2A1D-D1AD-4208-AAB2-01AAFADD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82195BED-A2AF-4B35-A62D-782BB761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47F0-F4EF-4F16-A3FD-EDC5A919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826E5-7D59-48F4-9B25-3D6DE548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2FC83-2FD9-442D-A5E9-0810F938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26EBE-C0F0-4628-AEE6-E543CDB7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4DFD4-9926-4019-AF81-5D170D44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9E5BD1-F6E9-4604-9212-69DEC3AB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9B9EF-D36B-479C-9B32-70502F81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8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2713-60A6-401C-9161-0B07C7C4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33DBD-2C2D-4049-8B4C-C8C12E91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33D73-A117-48F2-8DF5-42B4774BC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4A1-61A2-490D-B4C6-246D7599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DF061-2A84-415A-9416-F970BE4B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458D3-B08F-4B6D-9579-6149B554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5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43F0-CD17-4A38-B6BA-D8436FD3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C512A-1C6B-4477-ADBB-A5DA17655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3A211-F5A8-4C42-9869-C7AA633C3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0D92F-F563-4ED1-852B-D68A06B0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8A1FE-3730-4B24-B879-F4B2A1B7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51580-03A7-4AE3-8F61-441E230E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75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A051-3627-4F31-9C54-62B66CA7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0930E-9983-4587-8FFD-A9DC00DF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862A3-B686-47CF-88DD-CD21F3AF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AF40B-AD4E-4C4C-9FDF-13643FF5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D86D-AAAC-4041-9D24-414E4EDA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1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BFEFF-19DD-4F6C-922A-3E260E8D3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16419-ED64-4085-9FEB-50D02C814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0486-88AE-48E7-A07E-E093C821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655B-9444-41C4-8D4D-4ECF6A91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4F513-DBFD-4805-B3A6-0193C0E4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2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82036" y="3537177"/>
            <a:ext cx="13127652" cy="837400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05"/>
              </a:spcAft>
              <a:defRPr sz="3207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spcBef>
                <a:spcPts val="0"/>
              </a:spcBef>
              <a:spcAft>
                <a:spcPts val="1204"/>
              </a:spcAft>
              <a:defRPr sz="2807">
                <a:solidFill>
                  <a:schemeClr val="accent6">
                    <a:lumMod val="50000"/>
                  </a:schemeClr>
                </a:solidFill>
              </a:defRPr>
            </a:lvl2pPr>
            <a:lvl5pPr marL="534652" indent="-362801">
              <a:spcBef>
                <a:spcPts val="0"/>
              </a:spcBef>
              <a:spcAft>
                <a:spcPts val="402"/>
              </a:spcAft>
              <a:defRPr sz="2405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Primary Content (Segoe UI 16pt)</a:t>
            </a:r>
          </a:p>
          <a:p>
            <a:pPr lvl="1"/>
            <a:r>
              <a:rPr lang="en-US" dirty="0"/>
              <a:t>Secondary Content (Segoe UI 14pt)</a:t>
            </a:r>
          </a:p>
          <a:p>
            <a:pPr lvl="4"/>
            <a:r>
              <a:rPr lang="en-US" dirty="0"/>
              <a:t>Bullet Point (Segoe UI 12pt)</a:t>
            </a:r>
          </a:p>
          <a:p>
            <a:pPr lvl="4"/>
            <a:r>
              <a:rPr lang="en-US" dirty="0"/>
              <a:t>Bullet Point (Segoe UI 12pt)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82037" y="938273"/>
            <a:ext cx="19912407" cy="202137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7618">
                <a:solidFill>
                  <a:schemeClr val="accent6">
                    <a:lumMod val="50000"/>
                  </a:schemeClr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defRPr sz="7618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5pPr marL="534652" indent="-362801">
              <a:defRPr sz="7618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Page Header (Segoe UI Light 38pt)</a:t>
            </a:r>
            <a:endParaRPr lang="en-GB" dirty="0"/>
          </a:p>
        </p:txBody>
      </p:sp>
      <p:sp>
        <p:nvSpPr>
          <p:cNvPr id="7" name="Rectangle 2"/>
          <p:cNvSpPr/>
          <p:nvPr userDrawn="1"/>
        </p:nvSpPr>
        <p:spPr bwMode="auto">
          <a:xfrm>
            <a:off x="1" y="12922112"/>
            <a:ext cx="12894835" cy="793888"/>
          </a:xfrm>
          <a:custGeom>
            <a:avLst/>
            <a:gdLst>
              <a:gd name="connsiteX0" fmla="*/ 0 w 9120188"/>
              <a:gd name="connsiteY0" fmla="*/ 0 h 971997"/>
              <a:gd name="connsiteX1" fmla="*/ 9120188 w 9120188"/>
              <a:gd name="connsiteY1" fmla="*/ 0 h 971997"/>
              <a:gd name="connsiteX2" fmla="*/ 9120188 w 9120188"/>
              <a:gd name="connsiteY2" fmla="*/ 971997 h 971997"/>
              <a:gd name="connsiteX3" fmla="*/ 0 w 9120188"/>
              <a:gd name="connsiteY3" fmla="*/ 971997 h 971997"/>
              <a:gd name="connsiteX4" fmla="*/ 0 w 9120188"/>
              <a:gd name="connsiteY4" fmla="*/ 0 h 971997"/>
              <a:gd name="connsiteX0" fmla="*/ 0 w 9120188"/>
              <a:gd name="connsiteY0" fmla="*/ 0 h 971997"/>
              <a:gd name="connsiteX1" fmla="*/ 9120188 w 9120188"/>
              <a:gd name="connsiteY1" fmla="*/ 806450 h 971997"/>
              <a:gd name="connsiteX2" fmla="*/ 9120188 w 9120188"/>
              <a:gd name="connsiteY2" fmla="*/ 971997 h 971997"/>
              <a:gd name="connsiteX3" fmla="*/ 0 w 9120188"/>
              <a:gd name="connsiteY3" fmla="*/ 971997 h 971997"/>
              <a:gd name="connsiteX4" fmla="*/ 0 w 9120188"/>
              <a:gd name="connsiteY4" fmla="*/ 0 h 9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188" h="971997">
                <a:moveTo>
                  <a:pt x="0" y="0"/>
                </a:moveTo>
                <a:lnTo>
                  <a:pt x="9120188" y="806450"/>
                </a:lnTo>
                <a:lnTo>
                  <a:pt x="9120188" y="971997"/>
                </a:lnTo>
                <a:lnTo>
                  <a:pt x="0" y="971997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defTabSz="1833052"/>
            <a:endParaRPr lang="en-GB" sz="3609" dirty="0"/>
          </a:p>
        </p:txBody>
      </p:sp>
      <p:sp>
        <p:nvSpPr>
          <p:cNvPr id="8" name="Rectangle 2"/>
          <p:cNvSpPr/>
          <p:nvPr userDrawn="1"/>
        </p:nvSpPr>
        <p:spPr bwMode="auto">
          <a:xfrm flipH="1">
            <a:off x="0" y="12344578"/>
            <a:ext cx="24377650" cy="1371424"/>
          </a:xfrm>
          <a:custGeom>
            <a:avLst/>
            <a:gdLst>
              <a:gd name="connsiteX0" fmla="*/ 0 w 9120188"/>
              <a:gd name="connsiteY0" fmla="*/ 0 h 971997"/>
              <a:gd name="connsiteX1" fmla="*/ 9120188 w 9120188"/>
              <a:gd name="connsiteY1" fmla="*/ 0 h 971997"/>
              <a:gd name="connsiteX2" fmla="*/ 9120188 w 9120188"/>
              <a:gd name="connsiteY2" fmla="*/ 971997 h 971997"/>
              <a:gd name="connsiteX3" fmla="*/ 0 w 9120188"/>
              <a:gd name="connsiteY3" fmla="*/ 971997 h 971997"/>
              <a:gd name="connsiteX4" fmla="*/ 0 w 9120188"/>
              <a:gd name="connsiteY4" fmla="*/ 0 h 971997"/>
              <a:gd name="connsiteX0" fmla="*/ 0 w 9120188"/>
              <a:gd name="connsiteY0" fmla="*/ 0 h 971997"/>
              <a:gd name="connsiteX1" fmla="*/ 9120188 w 9120188"/>
              <a:gd name="connsiteY1" fmla="*/ 806450 h 971997"/>
              <a:gd name="connsiteX2" fmla="*/ 9120188 w 9120188"/>
              <a:gd name="connsiteY2" fmla="*/ 971997 h 971997"/>
              <a:gd name="connsiteX3" fmla="*/ 0 w 9120188"/>
              <a:gd name="connsiteY3" fmla="*/ 971997 h 971997"/>
              <a:gd name="connsiteX4" fmla="*/ 0 w 9120188"/>
              <a:gd name="connsiteY4" fmla="*/ 0 h 9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188" h="971997">
                <a:moveTo>
                  <a:pt x="0" y="0"/>
                </a:moveTo>
                <a:lnTo>
                  <a:pt x="9120188" y="806450"/>
                </a:lnTo>
                <a:lnTo>
                  <a:pt x="9120188" y="971997"/>
                </a:lnTo>
                <a:lnTo>
                  <a:pt x="0" y="971997"/>
                </a:lnTo>
                <a:lnTo>
                  <a:pt x="0" y="0"/>
                </a:lnTo>
                <a:close/>
              </a:path>
            </a:pathLst>
          </a:custGeom>
          <a:solidFill>
            <a:srgbClr val="0075B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defTabSz="1833052"/>
            <a:endParaRPr lang="en-GB" sz="3609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1813" y="12766257"/>
            <a:ext cx="2291011" cy="5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7045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5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2780763" y="4356103"/>
            <a:ext cx="18814909" cy="5067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8">
            <a:extLst>
              <a:ext uri="{FF2B5EF4-FFF2-40B4-BE49-F238E27FC236}">
                <a16:creationId xmlns:a16="http://schemas.microsoft.com/office/drawing/2014/main" id="{BC6A0D22-9B86-4868-BDBF-4D454B056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158905"/>
            <a:ext cx="21024850" cy="19569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>
                <a:solidFill>
                  <a:srgbClr val="44444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4" name="Content Placeholder 20">
            <a:extLst>
              <a:ext uri="{FF2B5EF4-FFF2-40B4-BE49-F238E27FC236}">
                <a16:creationId xmlns:a16="http://schemas.microsoft.com/office/drawing/2014/main" id="{4CC5F70F-3F14-4A0A-B70B-B10E0D58BA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6400" y="4465888"/>
            <a:ext cx="21024850" cy="782612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1800"/>
              </a:spcAft>
              <a:buNone/>
              <a:defRPr sz="4000">
                <a:solidFill>
                  <a:srgbClr val="4444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ctr">
              <a:defRPr sz="320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828434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06D6E2-E94B-4EE0-9A09-B91984426361}"/>
              </a:ext>
            </a:extLst>
          </p:cNvPr>
          <p:cNvGrpSpPr/>
          <p:nvPr userDrawn="1"/>
        </p:nvGrpSpPr>
        <p:grpSpPr>
          <a:xfrm>
            <a:off x="11792054" y="2554913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46" name="Oval 3">
              <a:extLst>
                <a:ext uri="{FF2B5EF4-FFF2-40B4-BE49-F238E27FC236}">
                  <a16:creationId xmlns:a16="http://schemas.microsoft.com/office/drawing/2014/main" id="{F2A1CD0C-F9D1-4690-8636-7D73B1CEC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E99EAE71-CD23-4B2B-8737-B77451F9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3349CDA8-4814-4F7F-9844-12361059E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607123" y="3400949"/>
            <a:ext cx="7235533" cy="43535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909547" y="4026454"/>
            <a:ext cx="10572304" cy="59551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8445731" y="3933868"/>
            <a:ext cx="3405721" cy="38467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491595" y="3933868"/>
            <a:ext cx="3405721" cy="38467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03388" y="3933868"/>
            <a:ext cx="3405721" cy="38467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537461" y="3933868"/>
            <a:ext cx="3405721" cy="38467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457524" y="3933868"/>
            <a:ext cx="3405721" cy="38467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345489" y="3428825"/>
            <a:ext cx="4015374" cy="401281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399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2797646" y="3428825"/>
            <a:ext cx="4015374" cy="401281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399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36809" y="3428825"/>
            <a:ext cx="4015374" cy="401281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399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888964" y="3428825"/>
            <a:ext cx="4015374" cy="401281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399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81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812231" y="4315792"/>
            <a:ext cx="3771006" cy="669042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399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088764" y="4315792"/>
            <a:ext cx="3771006" cy="669042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399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01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6478742" y="3651623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10865546" y="3651623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/>
          </p:cNvSpPr>
          <p:nvPr>
            <p:ph type="pic" sz="quarter" idx="27"/>
          </p:nvPr>
        </p:nvSpPr>
        <p:spPr>
          <a:xfrm>
            <a:off x="15212697" y="3651623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19646516" y="3651623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9"/>
          </p:nvPr>
        </p:nvSpPr>
        <p:spPr>
          <a:xfrm>
            <a:off x="2126550" y="3651623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6478742" y="7728827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10865546" y="7728827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5212697" y="7728827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19646516" y="7728827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0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2126550" y="7728827"/>
            <a:ext cx="2634770" cy="25399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32345" y="3457612"/>
            <a:ext cx="9950802" cy="7900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Pho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5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957704" y="5028748"/>
            <a:ext cx="7514133" cy="470752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399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197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82037" y="3537176"/>
            <a:ext cx="13127652" cy="837400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06"/>
              </a:spcAft>
              <a:defRPr sz="3208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spcBef>
                <a:spcPts val="0"/>
              </a:spcBef>
              <a:spcAft>
                <a:spcPts val="1203"/>
              </a:spcAft>
              <a:defRPr sz="2807"/>
            </a:lvl2pPr>
            <a:lvl5pPr marL="534653" indent="-362801">
              <a:spcBef>
                <a:spcPts val="0"/>
              </a:spcBef>
              <a:spcAft>
                <a:spcPts val="401"/>
              </a:spcAft>
              <a:defRPr sz="2406"/>
            </a:lvl5pPr>
          </a:lstStyle>
          <a:p>
            <a:pPr lvl="0"/>
            <a:r>
              <a:rPr lang="en-US" dirty="0"/>
              <a:t>Primary Content (Segoe UI 16pt)</a:t>
            </a:r>
          </a:p>
          <a:p>
            <a:pPr lvl="1"/>
            <a:r>
              <a:rPr lang="en-US" dirty="0"/>
              <a:t>Secondary Content (Segoe UI 14pt)</a:t>
            </a:r>
          </a:p>
          <a:p>
            <a:pPr lvl="4"/>
            <a:r>
              <a:rPr lang="en-US" dirty="0"/>
              <a:t>Bullet Point (Segoe UI 12pt)</a:t>
            </a:r>
          </a:p>
          <a:p>
            <a:pPr lvl="4"/>
            <a:r>
              <a:rPr lang="en-US" dirty="0"/>
              <a:t>Bullet Point (Segoe UI 12pt)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82036" y="938271"/>
            <a:ext cx="19912408" cy="202137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7618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defRPr sz="7618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5pPr marL="534653" indent="-362801">
              <a:defRPr sz="7618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Page Header (Segoe UI Light 38pt)</a:t>
            </a:r>
            <a:endParaRPr lang="en-GB" dirty="0"/>
          </a:p>
        </p:txBody>
      </p:sp>
      <p:sp>
        <p:nvSpPr>
          <p:cNvPr id="17" name="Rectangle 2"/>
          <p:cNvSpPr/>
          <p:nvPr userDrawn="1"/>
        </p:nvSpPr>
        <p:spPr bwMode="auto">
          <a:xfrm>
            <a:off x="0" y="12922112"/>
            <a:ext cx="12894834" cy="793887"/>
          </a:xfrm>
          <a:custGeom>
            <a:avLst/>
            <a:gdLst>
              <a:gd name="connsiteX0" fmla="*/ 0 w 9120188"/>
              <a:gd name="connsiteY0" fmla="*/ 0 h 971997"/>
              <a:gd name="connsiteX1" fmla="*/ 9120188 w 9120188"/>
              <a:gd name="connsiteY1" fmla="*/ 0 h 971997"/>
              <a:gd name="connsiteX2" fmla="*/ 9120188 w 9120188"/>
              <a:gd name="connsiteY2" fmla="*/ 971997 h 971997"/>
              <a:gd name="connsiteX3" fmla="*/ 0 w 9120188"/>
              <a:gd name="connsiteY3" fmla="*/ 971997 h 971997"/>
              <a:gd name="connsiteX4" fmla="*/ 0 w 9120188"/>
              <a:gd name="connsiteY4" fmla="*/ 0 h 971997"/>
              <a:gd name="connsiteX0" fmla="*/ 0 w 9120188"/>
              <a:gd name="connsiteY0" fmla="*/ 0 h 971997"/>
              <a:gd name="connsiteX1" fmla="*/ 9120188 w 9120188"/>
              <a:gd name="connsiteY1" fmla="*/ 806450 h 971997"/>
              <a:gd name="connsiteX2" fmla="*/ 9120188 w 9120188"/>
              <a:gd name="connsiteY2" fmla="*/ 971997 h 971997"/>
              <a:gd name="connsiteX3" fmla="*/ 0 w 9120188"/>
              <a:gd name="connsiteY3" fmla="*/ 971997 h 971997"/>
              <a:gd name="connsiteX4" fmla="*/ 0 w 9120188"/>
              <a:gd name="connsiteY4" fmla="*/ 0 h 9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188" h="971997">
                <a:moveTo>
                  <a:pt x="0" y="0"/>
                </a:moveTo>
                <a:lnTo>
                  <a:pt x="9120188" y="806450"/>
                </a:lnTo>
                <a:lnTo>
                  <a:pt x="9120188" y="971997"/>
                </a:lnTo>
                <a:lnTo>
                  <a:pt x="0" y="971997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310" tIns="91655" rIns="183310" bIns="91655" numCol="1" rtlCol="0" anchor="ctr" anchorCtr="0" compatLnSpc="1">
            <a:prstTxWarp prst="textNoShape">
              <a:avLst/>
            </a:prstTxWarp>
          </a:bodyPr>
          <a:lstStyle/>
          <a:p>
            <a:pPr defTabSz="1833054"/>
            <a:endParaRPr lang="en-GB" sz="7217" dirty="0"/>
          </a:p>
        </p:txBody>
      </p:sp>
      <p:sp>
        <p:nvSpPr>
          <p:cNvPr id="18" name="Rectangle 2"/>
          <p:cNvSpPr/>
          <p:nvPr userDrawn="1"/>
        </p:nvSpPr>
        <p:spPr bwMode="auto">
          <a:xfrm flipH="1">
            <a:off x="0" y="12344578"/>
            <a:ext cx="24377650" cy="1371424"/>
          </a:xfrm>
          <a:custGeom>
            <a:avLst/>
            <a:gdLst>
              <a:gd name="connsiteX0" fmla="*/ 0 w 9120188"/>
              <a:gd name="connsiteY0" fmla="*/ 0 h 971997"/>
              <a:gd name="connsiteX1" fmla="*/ 9120188 w 9120188"/>
              <a:gd name="connsiteY1" fmla="*/ 0 h 971997"/>
              <a:gd name="connsiteX2" fmla="*/ 9120188 w 9120188"/>
              <a:gd name="connsiteY2" fmla="*/ 971997 h 971997"/>
              <a:gd name="connsiteX3" fmla="*/ 0 w 9120188"/>
              <a:gd name="connsiteY3" fmla="*/ 971997 h 971997"/>
              <a:gd name="connsiteX4" fmla="*/ 0 w 9120188"/>
              <a:gd name="connsiteY4" fmla="*/ 0 h 971997"/>
              <a:gd name="connsiteX0" fmla="*/ 0 w 9120188"/>
              <a:gd name="connsiteY0" fmla="*/ 0 h 971997"/>
              <a:gd name="connsiteX1" fmla="*/ 9120188 w 9120188"/>
              <a:gd name="connsiteY1" fmla="*/ 806450 h 971997"/>
              <a:gd name="connsiteX2" fmla="*/ 9120188 w 9120188"/>
              <a:gd name="connsiteY2" fmla="*/ 971997 h 971997"/>
              <a:gd name="connsiteX3" fmla="*/ 0 w 9120188"/>
              <a:gd name="connsiteY3" fmla="*/ 971997 h 971997"/>
              <a:gd name="connsiteX4" fmla="*/ 0 w 9120188"/>
              <a:gd name="connsiteY4" fmla="*/ 0 h 9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188" h="971997">
                <a:moveTo>
                  <a:pt x="0" y="0"/>
                </a:moveTo>
                <a:lnTo>
                  <a:pt x="9120188" y="806450"/>
                </a:lnTo>
                <a:lnTo>
                  <a:pt x="9120188" y="971997"/>
                </a:lnTo>
                <a:lnTo>
                  <a:pt x="0" y="971997"/>
                </a:lnTo>
                <a:lnTo>
                  <a:pt x="0" y="0"/>
                </a:lnTo>
                <a:close/>
              </a:path>
            </a:pathLst>
          </a:custGeom>
          <a:solidFill>
            <a:srgbClr val="0075B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310" tIns="91655" rIns="183310" bIns="91655" numCol="1" rtlCol="0" anchor="ctr" anchorCtr="0" compatLnSpc="1">
            <a:prstTxWarp prst="textNoShape">
              <a:avLst/>
            </a:prstTxWarp>
          </a:bodyPr>
          <a:lstStyle/>
          <a:p>
            <a:pPr defTabSz="1833054"/>
            <a:endParaRPr lang="en-GB" sz="7217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1813" y="12766257"/>
            <a:ext cx="2291011" cy="5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7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5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9416-BB92-4D2A-B582-2D0816C44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B6094-E2FC-4320-98D6-0B1BB0456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25CD1-48D7-4B06-82EE-25AA12D9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48B0-18A8-483E-BAA4-9823A657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1C519-441A-4BC1-B590-71E94E71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5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ACFB-FD47-491B-8166-EA1E1445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0C2B-5EB0-4EA5-B0BF-975172CC4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64018-B111-438F-840C-F08C01FE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25E3-DBB5-457F-AE41-98B862D5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B86E-300E-4946-8353-6BDAC2BF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7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2352-1532-4129-A96C-C33FC5B8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A7E14-70D0-48A7-BAC4-941C37CE8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1F15-5790-4E41-82BD-298D6C9E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48A1-89A6-48B9-9B13-53BCB99A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A6CCE-809E-4B61-A840-1B303F0F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55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7290-5AAC-48D3-B7BE-57D85CD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87D2-FE49-4DD2-A572-379B19551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BE0CC-2BC4-4297-8E45-115902B16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F2409-BCC5-4450-A7EC-E1DC59C9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77543-A85D-45B3-B196-27304BC6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424A0-E783-4131-9479-A7A1B2FA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A259-B541-4D69-93C4-3F31FF0C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4643-5F77-4B6C-819F-BF47F83B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8F7F4-5D24-4209-B29C-E2ACDEBE1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8ED33-B376-4D13-AC5F-B6E7B067B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C4C49-FA8E-4D54-BF3F-7896AABB1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A3AEB-89CC-4CBE-AB98-98BB0681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2975E-A55B-4D86-99A8-E28777C2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BC812-EB71-4EB0-BD22-D50CB14A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5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2" r:id="rId2"/>
    <p:sldLayoutId id="2147483877" r:id="rId3"/>
    <p:sldLayoutId id="2147483903" r:id="rId4"/>
  </p:sldLayoutIdLst>
  <p:hf hdr="0" ftr="0" dt="0"/>
  <p:txStyles>
    <p:titleStyle>
      <a:lvl1pPr marL="0" marR="0" indent="0" algn="ctr" defTabSz="18284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US" sz="60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1pPr>
      <a:lvl2pPr marL="0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Roboto Regular"/>
          <a:ea typeface="+mn-ea"/>
          <a:cs typeface="Roboto Regular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D95C9-4A1E-4FBD-8AF1-437C054B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0BFBF-E954-4767-9E29-D814C01D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0263B-05EA-4CC8-BCDC-096ECA13F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89C97-2EF5-4A61-85CB-71494A6B71BA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202E6-048F-41B3-B610-46F9AE665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D975-CC48-4C01-A3C9-199CEED7B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CD71-95D8-4A89-8351-D1B2A12AC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1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61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9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l" defTabSz="1827965" rtl="0" eaLnBrk="1" latinLnBrk="0" hangingPunct="1">
        <a:lnSpc>
          <a:spcPct val="90000"/>
        </a:lnSpc>
        <a:spcBef>
          <a:spcPct val="0"/>
        </a:spcBef>
        <a:buNone/>
        <a:defRPr lang="en-US" sz="5999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456992" indent="-456992" algn="l" defTabSz="182796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799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1pPr>
      <a:lvl2pPr marL="1370973" indent="-456992" algn="l" defTabSz="18279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999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2pPr>
      <a:lvl3pPr marL="2284955" indent="-456992" algn="l" defTabSz="18279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599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3pPr>
      <a:lvl4pPr marL="3198938" indent="-456992" algn="l" defTabSz="18279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199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4pPr>
      <a:lvl5pPr marL="4112920" indent="-456992" algn="l" defTabSz="18279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199" kern="1200" dirty="0">
          <a:solidFill>
            <a:schemeClr val="tx1"/>
          </a:solidFill>
          <a:effectLst/>
          <a:latin typeface="Roboto Regular"/>
          <a:ea typeface="+mn-ea"/>
          <a:cs typeface="Roboto Regular"/>
        </a:defRPr>
      </a:lvl5pPr>
      <a:lvl6pPr marL="5026903" indent="-456992" algn="l" defTabSz="18279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0884" indent="-456992" algn="l" defTabSz="18279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4866" indent="-456992" algn="l" defTabSz="18279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8851" indent="-456992" algn="l" defTabSz="18279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981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965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946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5930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9913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3895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7878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1860" algn="l" defTabSz="182796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en-lopez@phoenixs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9" Type="http://schemas.openxmlformats.org/officeDocument/2006/relationships/image" Target="../media/image44.jpeg"/><Relationship Id="rId21" Type="http://schemas.openxmlformats.org/officeDocument/2006/relationships/image" Target="../media/image26.jpeg"/><Relationship Id="rId34" Type="http://schemas.openxmlformats.org/officeDocument/2006/relationships/image" Target="../media/image39.jpeg"/><Relationship Id="rId42" Type="http://schemas.openxmlformats.org/officeDocument/2006/relationships/image" Target="../media/image47.jpeg"/><Relationship Id="rId47" Type="http://schemas.openxmlformats.org/officeDocument/2006/relationships/image" Target="../media/image52.jpeg"/><Relationship Id="rId50" Type="http://schemas.openxmlformats.org/officeDocument/2006/relationships/image" Target="../media/image55.jpeg"/><Relationship Id="rId55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jpeg"/><Relationship Id="rId45" Type="http://schemas.openxmlformats.org/officeDocument/2006/relationships/image" Target="../media/image50.png"/><Relationship Id="rId53" Type="http://schemas.openxmlformats.org/officeDocument/2006/relationships/image" Target="../media/image58.jpeg"/><Relationship Id="rId58" Type="http://schemas.openxmlformats.org/officeDocument/2006/relationships/image" Target="../media/image63.jpeg"/><Relationship Id="rId5" Type="http://schemas.openxmlformats.org/officeDocument/2006/relationships/image" Target="../media/image10.png"/><Relationship Id="rId19" Type="http://schemas.openxmlformats.org/officeDocument/2006/relationships/image" Target="../media/image24.jpeg"/><Relationship Id="rId4" Type="http://schemas.openxmlformats.org/officeDocument/2006/relationships/image" Target="../media/image7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gif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png"/><Relationship Id="rId43" Type="http://schemas.openxmlformats.org/officeDocument/2006/relationships/image" Target="../media/image48.jpeg"/><Relationship Id="rId48" Type="http://schemas.openxmlformats.org/officeDocument/2006/relationships/image" Target="../media/image53.jpeg"/><Relationship Id="rId56" Type="http://schemas.openxmlformats.org/officeDocument/2006/relationships/image" Target="../media/image61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3" Type="http://schemas.openxmlformats.org/officeDocument/2006/relationships/image" Target="../media/image9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Relationship Id="rId20" Type="http://schemas.openxmlformats.org/officeDocument/2006/relationships/image" Target="../media/image25.jpeg"/><Relationship Id="rId41" Type="http://schemas.openxmlformats.org/officeDocument/2006/relationships/image" Target="../media/image46.jpeg"/><Relationship Id="rId54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jpeg"/><Relationship Id="rId49" Type="http://schemas.openxmlformats.org/officeDocument/2006/relationships/image" Target="../media/image54.png"/><Relationship Id="rId57" Type="http://schemas.openxmlformats.org/officeDocument/2006/relationships/image" Target="../media/image62.jpeg"/><Relationship Id="rId10" Type="http://schemas.openxmlformats.org/officeDocument/2006/relationships/image" Target="../media/image15.jpeg"/><Relationship Id="rId31" Type="http://schemas.openxmlformats.org/officeDocument/2006/relationships/image" Target="../media/image36.jpeg"/><Relationship Id="rId44" Type="http://schemas.openxmlformats.org/officeDocument/2006/relationships/image" Target="../media/image49.png"/><Relationship Id="rId52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2" y="1387"/>
            <a:ext cx="24358148" cy="137132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9502" y="1593273"/>
            <a:ext cx="24358148" cy="10931236"/>
          </a:xfrm>
          <a:prstGeom prst="rect">
            <a:avLst/>
          </a:prstGeom>
          <a:solidFill>
            <a:srgbClr val="003D79">
              <a:alpha val="7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310" tIns="91655" rIns="183310" bIns="91655" numCol="1" rtlCol="0" anchor="ctr" anchorCtr="0" compatLnSpc="1">
            <a:prstTxWarp prst="textNoShape">
              <a:avLst/>
            </a:prstTxWarp>
          </a:bodyPr>
          <a:lstStyle/>
          <a:p>
            <a:pPr algn="ctr" defTabSz="1833098" fontAlgn="base">
              <a:spcBef>
                <a:spcPct val="0"/>
              </a:spcBef>
              <a:spcAft>
                <a:spcPct val="0"/>
              </a:spcAft>
            </a:pPr>
            <a:endParaRPr lang="en-GB" sz="3608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95DCF1-783E-4FFA-A2D6-5453CF8805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64" y="6219941"/>
            <a:ext cx="5394891" cy="1954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433E99-C703-4BF7-B57E-4EB460DC72DA}"/>
              </a:ext>
            </a:extLst>
          </p:cNvPr>
          <p:cNvSpPr txBox="1"/>
          <p:nvPr/>
        </p:nvSpPr>
        <p:spPr>
          <a:xfrm>
            <a:off x="1635223" y="6012248"/>
            <a:ext cx="138625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Microsoft O365 and NHS</a:t>
            </a:r>
          </a:p>
          <a:p>
            <a:pPr algn="l"/>
            <a:r>
              <a:rPr lang="en-GB" sz="6000" i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Ben Lopez </a:t>
            </a:r>
          </a:p>
          <a:p>
            <a:pPr algn="l"/>
            <a:r>
              <a:rPr lang="en-GB" sz="6000" i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ben-lopez@phoenixs.co.uk</a:t>
            </a:r>
            <a:endParaRPr lang="en-GB" sz="6000" i="1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6000" i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07789688298</a:t>
            </a:r>
          </a:p>
          <a:p>
            <a:pPr algn="l"/>
            <a:endParaRPr lang="en-GB" sz="6600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5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37925C-A37F-43C6-A7EC-32B95DED04D3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73D69-33E9-41FB-A321-9EDA97508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846172" cy="140290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1792054" y="2554913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4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5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70548F5-6F5B-4F05-818E-470DD986AA49}"/>
              </a:ext>
            </a:extLst>
          </p:cNvPr>
          <p:cNvSpPr/>
          <p:nvPr/>
        </p:nvSpPr>
        <p:spPr>
          <a:xfrm>
            <a:off x="0" y="0"/>
            <a:ext cx="24846172" cy="1437372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EEC5C26-7487-4050-8896-627F25736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68" y="216628"/>
            <a:ext cx="13276252" cy="132827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CF70BE-72EA-420E-A1AC-DDB4954D0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434" y="138685"/>
            <a:ext cx="2043216" cy="7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34548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9C88A1-6DBE-4F8B-8147-B609F722CF65}"/>
              </a:ext>
            </a:extLst>
          </p:cNvPr>
          <p:cNvSpPr/>
          <p:nvPr/>
        </p:nvSpPr>
        <p:spPr>
          <a:xfrm>
            <a:off x="-7314" y="0"/>
            <a:ext cx="24846172" cy="1402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28" name="Picture 80" descr="Image result for Leeds &amp; York Partnership NHS">
            <a:extLst>
              <a:ext uri="{FF2B5EF4-FFF2-40B4-BE49-F238E27FC236}">
                <a16:creationId xmlns:a16="http://schemas.microsoft.com/office/drawing/2014/main" id="{A854A690-759F-47BF-9D66-02904FA5F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456" y="5445827"/>
            <a:ext cx="3171929" cy="31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Image result for Basildon &amp; Thurrock University Hospitals NHS FT">
            <a:extLst>
              <a:ext uri="{FF2B5EF4-FFF2-40B4-BE49-F238E27FC236}">
                <a16:creationId xmlns:a16="http://schemas.microsoft.com/office/drawing/2014/main" id="{7E2BB04A-83B4-4143-9C4A-C7297F18D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31" y="6829772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"/>
          <p:cNvSpPr>
            <a:spLocks/>
          </p:cNvSpPr>
          <p:nvPr/>
        </p:nvSpPr>
        <p:spPr bwMode="auto">
          <a:xfrm>
            <a:off x="7837856" y="1224828"/>
            <a:ext cx="72845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4444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Bebas Neue" charset="0"/>
              </a:rPr>
              <a:t>CUSTOMERS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  <a:sym typeface="Bebas Neue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ACF70BE-72EA-420E-A1AC-DDB4954D0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37" y="267408"/>
            <a:ext cx="2043216" cy="727611"/>
          </a:xfrm>
          <a:prstGeom prst="rect">
            <a:avLst/>
          </a:prstGeom>
        </p:spPr>
      </p:pic>
      <p:pic>
        <p:nvPicPr>
          <p:cNvPr id="2050" name="Picture 2" descr="Image result for Nottinghamshire Healthcare TST">
            <a:extLst>
              <a:ext uri="{FF2B5EF4-FFF2-40B4-BE49-F238E27FC236}">
                <a16:creationId xmlns:a16="http://schemas.microsoft.com/office/drawing/2014/main" id="{3F1C0436-4588-4875-8957-94A5225C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541" y="4638040"/>
            <a:ext cx="3873626" cy="17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outh london and maudsley nhs foundation trust">
            <a:extLst>
              <a:ext uri="{FF2B5EF4-FFF2-40B4-BE49-F238E27FC236}">
                <a16:creationId xmlns:a16="http://schemas.microsoft.com/office/drawing/2014/main" id="{A5424CCC-60B5-439F-835A-611CB3C0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61" y="8828323"/>
            <a:ext cx="1735665" cy="11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Northumbria Healthcare NHS Foundation Trust">
            <a:extLst>
              <a:ext uri="{FF2B5EF4-FFF2-40B4-BE49-F238E27FC236}">
                <a16:creationId xmlns:a16="http://schemas.microsoft.com/office/drawing/2014/main" id="{5C0F7285-F9E6-4CE5-952A-3E0DA77A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" y="4902012"/>
            <a:ext cx="3401174" cy="25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nhs bradford ccg">
            <a:extLst>
              <a:ext uri="{FF2B5EF4-FFF2-40B4-BE49-F238E27FC236}">
                <a16:creationId xmlns:a16="http://schemas.microsoft.com/office/drawing/2014/main" id="{4C0E2C63-708D-4AA7-BD31-194D2544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496" y="2777030"/>
            <a:ext cx="3580226" cy="8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university hospitals bristol nhs foundation trust">
            <a:extLst>
              <a:ext uri="{FF2B5EF4-FFF2-40B4-BE49-F238E27FC236}">
                <a16:creationId xmlns:a16="http://schemas.microsoft.com/office/drawing/2014/main" id="{493382A8-33BF-4C60-81DA-69C089CC7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01" y="8364339"/>
            <a:ext cx="306786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University Hospitals Coventry Warwickshire NHS">
            <a:extLst>
              <a:ext uri="{FF2B5EF4-FFF2-40B4-BE49-F238E27FC236}">
                <a16:creationId xmlns:a16="http://schemas.microsoft.com/office/drawing/2014/main" id="{2AE91AB5-D61A-495D-86EF-4151F8D7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228" y="2753689"/>
            <a:ext cx="4238364" cy="8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result for west london nhs trust">
            <a:extLst>
              <a:ext uri="{FF2B5EF4-FFF2-40B4-BE49-F238E27FC236}">
                <a16:creationId xmlns:a16="http://schemas.microsoft.com/office/drawing/2014/main" id="{E34129E3-2ABD-4A82-B57A-F850504A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062" y="5317213"/>
            <a:ext cx="1475000" cy="7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mage result for East Suffolk and North Essex">
            <a:extLst>
              <a:ext uri="{FF2B5EF4-FFF2-40B4-BE49-F238E27FC236}">
                <a16:creationId xmlns:a16="http://schemas.microsoft.com/office/drawing/2014/main" id="{90DB8E5F-1C77-4136-B4E3-F30F054B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1" y="12366478"/>
            <a:ext cx="2923862" cy="7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ondon North West Uni Healthcare">
            <a:extLst>
              <a:ext uri="{FF2B5EF4-FFF2-40B4-BE49-F238E27FC236}">
                <a16:creationId xmlns:a16="http://schemas.microsoft.com/office/drawing/2014/main" id="{D872160E-012D-4B04-B66E-5175F95F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711" y="11334522"/>
            <a:ext cx="2627603" cy="26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orth west anglia nhs foundation trust">
            <a:extLst>
              <a:ext uri="{FF2B5EF4-FFF2-40B4-BE49-F238E27FC236}">
                <a16:creationId xmlns:a16="http://schemas.microsoft.com/office/drawing/2014/main" id="{7BB149F1-18A0-422C-8104-BFC11D69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36" y="5741526"/>
            <a:ext cx="1991866" cy="7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Image result for the parliamentary and health service ombudsman">
            <a:extLst>
              <a:ext uri="{FF2B5EF4-FFF2-40B4-BE49-F238E27FC236}">
                <a16:creationId xmlns:a16="http://schemas.microsoft.com/office/drawing/2014/main" id="{2494F041-33A0-47BF-8AC8-AFA7DC24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974" y="9551403"/>
            <a:ext cx="2802741" cy="8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Image result for nhs lothian">
            <a:extLst>
              <a:ext uri="{FF2B5EF4-FFF2-40B4-BE49-F238E27FC236}">
                <a16:creationId xmlns:a16="http://schemas.microsoft.com/office/drawing/2014/main" id="{56DCE841-B5C1-463A-B240-3DD73001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7" y="10164914"/>
            <a:ext cx="1307964" cy="130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Image result for countess of chester hospital nhs foundation trust">
            <a:extLst>
              <a:ext uri="{FF2B5EF4-FFF2-40B4-BE49-F238E27FC236}">
                <a16:creationId xmlns:a16="http://schemas.microsoft.com/office/drawing/2014/main" id="{E4A9270C-8DD1-4231-B8EC-F88B827D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41" y="2671365"/>
            <a:ext cx="2070962" cy="12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Image result for Newcastle upon Tyne Hospitals NHS Foundation">
            <a:extLst>
              <a:ext uri="{FF2B5EF4-FFF2-40B4-BE49-F238E27FC236}">
                <a16:creationId xmlns:a16="http://schemas.microsoft.com/office/drawing/2014/main" id="{8DF905E7-A454-4B6A-9D31-B30C7004F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99" y="2586293"/>
            <a:ext cx="25908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Image result for Leicestershire HIS">
            <a:extLst>
              <a:ext uri="{FF2B5EF4-FFF2-40B4-BE49-F238E27FC236}">
                <a16:creationId xmlns:a16="http://schemas.microsoft.com/office/drawing/2014/main" id="{629A2C1A-8CB4-4618-89DB-B0DC2C6F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924" y="12106840"/>
            <a:ext cx="1395534" cy="13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Image result for south west london &amp; st georges mh nhs trust">
            <a:extLst>
              <a:ext uri="{FF2B5EF4-FFF2-40B4-BE49-F238E27FC236}">
                <a16:creationId xmlns:a16="http://schemas.microsoft.com/office/drawing/2014/main" id="{1394B004-A50C-4347-9D41-366342E1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339" y="6054713"/>
            <a:ext cx="3213148" cy="16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Image result for dorset county hospital nhs ft">
            <a:extLst>
              <a:ext uri="{FF2B5EF4-FFF2-40B4-BE49-F238E27FC236}">
                <a16:creationId xmlns:a16="http://schemas.microsoft.com/office/drawing/2014/main" id="{B802254D-C981-4CA8-860E-BA02DB0B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02" y="2671365"/>
            <a:ext cx="2769382" cy="10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Image result for Norfolk Community Health &amp; Care NHS Trust">
            <a:extLst>
              <a:ext uri="{FF2B5EF4-FFF2-40B4-BE49-F238E27FC236}">
                <a16:creationId xmlns:a16="http://schemas.microsoft.com/office/drawing/2014/main" id="{500D90A0-5D80-46AF-AD73-C7DC0F07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35" y="5273916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Image result for chesterfield royal hospital">
            <a:extLst>
              <a:ext uri="{FF2B5EF4-FFF2-40B4-BE49-F238E27FC236}">
                <a16:creationId xmlns:a16="http://schemas.microsoft.com/office/drawing/2014/main" id="{B5985BE1-A07F-4B57-ACB6-C24CD60C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145" y="2772722"/>
            <a:ext cx="1567902" cy="10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Image result for Kent &amp; Medway NHS SCPT">
            <a:extLst>
              <a:ext uri="{FF2B5EF4-FFF2-40B4-BE49-F238E27FC236}">
                <a16:creationId xmlns:a16="http://schemas.microsoft.com/office/drawing/2014/main" id="{46429844-9ACD-442F-9128-DE519416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" y="8749081"/>
            <a:ext cx="2794268" cy="8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Image result for nhs property services limited">
            <a:extLst>
              <a:ext uri="{FF2B5EF4-FFF2-40B4-BE49-F238E27FC236}">
                <a16:creationId xmlns:a16="http://schemas.microsoft.com/office/drawing/2014/main" id="{77EE0377-F79F-4924-B6CC-8F01EA2A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55" y="514589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76" descr="Image result for Southport and Ormskirk NHS Trust">
            <a:extLst>
              <a:ext uri="{FF2B5EF4-FFF2-40B4-BE49-F238E27FC236}">
                <a16:creationId xmlns:a16="http://schemas.microsoft.com/office/drawing/2014/main" id="{BD2E61C6-2ACE-4434-9119-4A938222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64" y="6968991"/>
            <a:ext cx="3580455" cy="16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Image result for nhs devon partnership trust">
            <a:extLst>
              <a:ext uri="{FF2B5EF4-FFF2-40B4-BE49-F238E27FC236}">
                <a16:creationId xmlns:a16="http://schemas.microsoft.com/office/drawing/2014/main" id="{3118FD87-4EBB-43C9-81B6-9EE31C37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532" y="7976398"/>
            <a:ext cx="2906468" cy="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Image result for East Suffolk &amp; North Essex">
            <a:extLst>
              <a:ext uri="{FF2B5EF4-FFF2-40B4-BE49-F238E27FC236}">
                <a16:creationId xmlns:a16="http://schemas.microsoft.com/office/drawing/2014/main" id="{51FE53BB-F55F-46BE-AADD-D4691516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6" y="4286185"/>
            <a:ext cx="3145770" cy="8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 descr="Image result for North East London NHS Foundation Trust">
            <a:extLst>
              <a:ext uri="{FF2B5EF4-FFF2-40B4-BE49-F238E27FC236}">
                <a16:creationId xmlns:a16="http://schemas.microsoft.com/office/drawing/2014/main" id="{EDBF4703-A858-4CC5-8A6E-3BA5D475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70" y="4413805"/>
            <a:ext cx="1806515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Image result for nottingham university hospitals nhs trust">
            <a:extLst>
              <a:ext uri="{FF2B5EF4-FFF2-40B4-BE49-F238E27FC236}">
                <a16:creationId xmlns:a16="http://schemas.microsoft.com/office/drawing/2014/main" id="{772C0890-F323-4954-BD35-17FC1E9B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43" y="7985895"/>
            <a:ext cx="2418391" cy="24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" name="Picture 92" descr="Image result for Northampton General Hospital NHS Trust">
            <a:extLst>
              <a:ext uri="{FF2B5EF4-FFF2-40B4-BE49-F238E27FC236}">
                <a16:creationId xmlns:a16="http://schemas.microsoft.com/office/drawing/2014/main" id="{1D25E5C6-82E1-4A10-BB96-2E9F5A0F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48" y="4231467"/>
            <a:ext cx="1752403" cy="10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Picture 94" descr="Image result for Warrington &amp; Halton Hospitals NHS Foundation Trust">
            <a:extLst>
              <a:ext uri="{FF2B5EF4-FFF2-40B4-BE49-F238E27FC236}">
                <a16:creationId xmlns:a16="http://schemas.microsoft.com/office/drawing/2014/main" id="{B3BC3A55-B267-407D-9E76-6E3CE74A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171" y="4183070"/>
            <a:ext cx="2898276" cy="8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Picture 96" descr="Image result for NHS Mid Yorkshire Hospital NHS Trust">
            <a:extLst>
              <a:ext uri="{FF2B5EF4-FFF2-40B4-BE49-F238E27FC236}">
                <a16:creationId xmlns:a16="http://schemas.microsoft.com/office/drawing/2014/main" id="{11A672CF-9940-4C25-B6D2-74FAB7A7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4" y="7306942"/>
            <a:ext cx="3145855" cy="8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" name="Picture 102" descr="Image result for barking havering &amp; redbridge nhs trust">
            <a:extLst>
              <a:ext uri="{FF2B5EF4-FFF2-40B4-BE49-F238E27FC236}">
                <a16:creationId xmlns:a16="http://schemas.microsoft.com/office/drawing/2014/main" id="{313E912E-DBF1-4D81-93F5-E826F624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77" y="4281378"/>
            <a:ext cx="5093677" cy="8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90" descr="Image result for Health Education England">
            <a:extLst>
              <a:ext uri="{FF2B5EF4-FFF2-40B4-BE49-F238E27FC236}">
                <a16:creationId xmlns:a16="http://schemas.microsoft.com/office/drawing/2014/main" id="{37B801CB-8EB8-412F-A217-14707FDB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918" y="3942812"/>
            <a:ext cx="3353453" cy="6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Related image">
            <a:extLst>
              <a:ext uri="{FF2B5EF4-FFF2-40B4-BE49-F238E27FC236}">
                <a16:creationId xmlns:a16="http://schemas.microsoft.com/office/drawing/2014/main" id="{4EB71062-15E4-4F5A-B77F-67CFD0C6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05" y="9952877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" name="Picture 104" descr="Image result for James Paget University Hospitals NHS Foundation Trust">
            <a:extLst>
              <a:ext uri="{FF2B5EF4-FFF2-40B4-BE49-F238E27FC236}">
                <a16:creationId xmlns:a16="http://schemas.microsoft.com/office/drawing/2014/main" id="{FFF1B6EF-37AC-46EB-9A15-0993E679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970" y="7789690"/>
            <a:ext cx="2361812" cy="11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" name="Picture 106" descr="Image result for nhs south central and west commissioning support unit">
            <a:extLst>
              <a:ext uri="{FF2B5EF4-FFF2-40B4-BE49-F238E27FC236}">
                <a16:creationId xmlns:a16="http://schemas.microsoft.com/office/drawing/2014/main" id="{675B1CC4-E9DF-418F-93AB-BFA2696D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1" y="10396887"/>
            <a:ext cx="2600836" cy="8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Picture 108" descr="Image result for mersey care nhs trust">
            <a:extLst>
              <a:ext uri="{FF2B5EF4-FFF2-40B4-BE49-F238E27FC236}">
                <a16:creationId xmlns:a16="http://schemas.microsoft.com/office/drawing/2014/main" id="{ECE2F280-6CF6-40FE-9197-5F7E003B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20" y="12459057"/>
            <a:ext cx="1367273" cy="7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" name="Picture 110" descr="Image result for Northumberland Tyne and Wear NHS">
            <a:extLst>
              <a:ext uri="{FF2B5EF4-FFF2-40B4-BE49-F238E27FC236}">
                <a16:creationId xmlns:a16="http://schemas.microsoft.com/office/drawing/2014/main" id="{73B92C40-70C9-41A0-A688-E54931FA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919" y="10164914"/>
            <a:ext cx="2023565" cy="13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" name="Picture 122" descr="Image result for Hounslow and Richmond NHS">
            <a:extLst>
              <a:ext uri="{FF2B5EF4-FFF2-40B4-BE49-F238E27FC236}">
                <a16:creationId xmlns:a16="http://schemas.microsoft.com/office/drawing/2014/main" id="{2F91778C-7238-49EB-A2D2-E3FDB7B22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85" y="5532070"/>
            <a:ext cx="2553507" cy="10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2" name="Picture 124" descr="Image result for The Leeds Teaching Hospitals NHS Trust">
            <a:extLst>
              <a:ext uri="{FF2B5EF4-FFF2-40B4-BE49-F238E27FC236}">
                <a16:creationId xmlns:a16="http://schemas.microsoft.com/office/drawing/2014/main" id="{2A3D4BFD-7B0D-4898-94C4-91B64087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104" y="9617726"/>
            <a:ext cx="2491593" cy="24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4" name="Picture 126" descr="Image result for NHS Dorset CCG">
            <a:extLst>
              <a:ext uri="{FF2B5EF4-FFF2-40B4-BE49-F238E27FC236}">
                <a16:creationId xmlns:a16="http://schemas.microsoft.com/office/drawing/2014/main" id="{B5E9EDA9-4F46-4640-AEA6-DB290574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910" y="10000246"/>
            <a:ext cx="2334331" cy="17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" name="Picture 128" descr="Image result for Kettering General Hospital NHS Foundation">
            <a:extLst>
              <a:ext uri="{FF2B5EF4-FFF2-40B4-BE49-F238E27FC236}">
                <a16:creationId xmlns:a16="http://schemas.microsoft.com/office/drawing/2014/main" id="{1602B182-A331-42CE-A912-DE8B656C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02" y="12459057"/>
            <a:ext cx="2872839" cy="8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8" name="Picture 130" descr="Image result for DONCASTER &amp; BASSETLAW TEACHING">
            <a:extLst>
              <a:ext uri="{FF2B5EF4-FFF2-40B4-BE49-F238E27FC236}">
                <a16:creationId xmlns:a16="http://schemas.microsoft.com/office/drawing/2014/main" id="{D68C9A38-C212-43F9-95AB-EA0177E7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35" y="8811706"/>
            <a:ext cx="2911326" cy="10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0" name="Picture 132" descr="Image result for Solent NHS Trust">
            <a:extLst>
              <a:ext uri="{FF2B5EF4-FFF2-40B4-BE49-F238E27FC236}">
                <a16:creationId xmlns:a16="http://schemas.microsoft.com/office/drawing/2014/main" id="{41DCDAF4-282F-4C62-9C12-FB41CC32D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6" y="2755778"/>
            <a:ext cx="1830345" cy="5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2" name="Picture 134" descr="Image result for NHS Human Tissue Authority">
            <a:extLst>
              <a:ext uri="{FF2B5EF4-FFF2-40B4-BE49-F238E27FC236}">
                <a16:creationId xmlns:a16="http://schemas.microsoft.com/office/drawing/2014/main" id="{0F399F07-6DAF-498B-9B06-AC2E6CCB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793" y="12232779"/>
            <a:ext cx="2610120" cy="10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136" descr="Image result for NHS Wales Shared Services Partnership">
            <a:extLst>
              <a:ext uri="{FF2B5EF4-FFF2-40B4-BE49-F238E27FC236}">
                <a16:creationId xmlns:a16="http://schemas.microsoft.com/office/drawing/2014/main" id="{FC70D900-5185-4CCB-949A-3B5FC63A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339" y="10530058"/>
            <a:ext cx="3580227" cy="9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6" name="Picture 138" descr="Image result for NHS South Tyneside">
            <a:extLst>
              <a:ext uri="{FF2B5EF4-FFF2-40B4-BE49-F238E27FC236}">
                <a16:creationId xmlns:a16="http://schemas.microsoft.com/office/drawing/2014/main" id="{40F51115-E45C-4A3D-ADC9-469C9448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2" y="2716707"/>
            <a:ext cx="1827125" cy="7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Image result for portsmouth nhs trust">
            <a:extLst>
              <a:ext uri="{FF2B5EF4-FFF2-40B4-BE49-F238E27FC236}">
                <a16:creationId xmlns:a16="http://schemas.microsoft.com/office/drawing/2014/main" id="{F503B528-4EAB-4DBC-BB93-FEFF3D4C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493" y="9167345"/>
            <a:ext cx="381563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Image result for Rotherham Doncaster and South Humber NHS Foundation">
            <a:extLst>
              <a:ext uri="{FF2B5EF4-FFF2-40B4-BE49-F238E27FC236}">
                <a16:creationId xmlns:a16="http://schemas.microsoft.com/office/drawing/2014/main" id="{C41150A3-17C7-4F7C-A33D-E7C14A74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99" y="6000142"/>
            <a:ext cx="2952457" cy="29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8" name="Picture 100" descr="Image result for bolton foundation nhs trust">
            <a:extLst>
              <a:ext uri="{FF2B5EF4-FFF2-40B4-BE49-F238E27FC236}">
                <a16:creationId xmlns:a16="http://schemas.microsoft.com/office/drawing/2014/main" id="{4CF99A0B-F7CF-4276-9450-0BE126F4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547" y="5707432"/>
            <a:ext cx="1780301" cy="9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Image result for sheffield children's nhs trust">
            <a:extLst>
              <a:ext uri="{FF2B5EF4-FFF2-40B4-BE49-F238E27FC236}">
                <a16:creationId xmlns:a16="http://schemas.microsoft.com/office/drawing/2014/main" id="{2A815A59-C351-4519-9667-EDFC02AD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219" y="8622205"/>
            <a:ext cx="3471214" cy="5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sandwell &amp; west birmingham hospitals nhs trust">
            <a:extLst>
              <a:ext uri="{FF2B5EF4-FFF2-40B4-BE49-F238E27FC236}">
                <a16:creationId xmlns:a16="http://schemas.microsoft.com/office/drawing/2014/main" id="{EAB13F05-2D0D-4341-9F1F-0CFF816E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114" y="5689173"/>
            <a:ext cx="2334331" cy="10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Image result for medicines and healthcare products regulatory agency">
            <a:extLst>
              <a:ext uri="{FF2B5EF4-FFF2-40B4-BE49-F238E27FC236}">
                <a16:creationId xmlns:a16="http://schemas.microsoft.com/office/drawing/2014/main" id="{EEA25516-8172-4187-B1EA-60953F34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415" y="11685343"/>
            <a:ext cx="3626355" cy="24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Image result for arden &amp; gem csu">
            <a:extLst>
              <a:ext uri="{FF2B5EF4-FFF2-40B4-BE49-F238E27FC236}">
                <a16:creationId xmlns:a16="http://schemas.microsoft.com/office/drawing/2014/main" id="{EDDDF2BF-4B0D-4EF0-AF8C-D137780F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610" y="10465848"/>
            <a:ext cx="2673903" cy="9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Image result for integrated care 24 ltd">
            <a:extLst>
              <a:ext uri="{FF2B5EF4-FFF2-40B4-BE49-F238E27FC236}">
                <a16:creationId xmlns:a16="http://schemas.microsoft.com/office/drawing/2014/main" id="{DA4FD284-7785-4E60-80CA-F0C6CADF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586" y="10197306"/>
            <a:ext cx="1251604" cy="12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Image result for Shrewsbury and Telford Hospital NHS Trust">
            <a:extLst>
              <a:ext uri="{FF2B5EF4-FFF2-40B4-BE49-F238E27FC236}">
                <a16:creationId xmlns:a16="http://schemas.microsoft.com/office/drawing/2014/main" id="{94EBB107-F953-43C2-8A45-A2880551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06" y="7159983"/>
            <a:ext cx="2106816" cy="10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ublic health england">
            <a:extLst>
              <a:ext uri="{FF2B5EF4-FFF2-40B4-BE49-F238E27FC236}">
                <a16:creationId xmlns:a16="http://schemas.microsoft.com/office/drawing/2014/main" id="{418803D1-5B45-4EE5-A911-8708041C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174" y="11861725"/>
            <a:ext cx="2540826" cy="15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12199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09" y="12198806"/>
            <a:ext cx="24376236" cy="1515411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1113927" y="2244518"/>
            <a:ext cx="5340803" cy="3464306"/>
          </a:xfrm>
          <a:prstGeom prst="rect">
            <a:avLst/>
          </a:prstGeom>
          <a:solidFill>
            <a:srgbClr val="00AEE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6695307" y="2244518"/>
            <a:ext cx="5340803" cy="3464306"/>
          </a:xfrm>
          <a:prstGeom prst="rect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12276685" y="2244518"/>
            <a:ext cx="5340803" cy="3464306"/>
          </a:xfrm>
          <a:prstGeom prst="rect">
            <a:avLst/>
          </a:prstGeom>
          <a:solidFill>
            <a:srgbClr val="9BB71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17858067" y="2244518"/>
            <a:ext cx="5340803" cy="3464306"/>
          </a:xfrm>
          <a:prstGeom prst="rect">
            <a:avLst/>
          </a:prstGeom>
          <a:solidFill>
            <a:srgbClr val="0075B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13927" y="5853170"/>
            <a:ext cx="5340803" cy="6130807"/>
          </a:xfrm>
          <a:prstGeom prst="rect">
            <a:avLst/>
          </a:prstGeom>
          <a:solidFill>
            <a:srgbClr val="00AEE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723348" y="5853170"/>
            <a:ext cx="5340803" cy="6130807"/>
          </a:xfrm>
          <a:prstGeom prst="rect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276685" y="5853170"/>
            <a:ext cx="5340803" cy="6130807"/>
          </a:xfrm>
          <a:prstGeom prst="rect">
            <a:avLst/>
          </a:prstGeom>
          <a:solidFill>
            <a:srgbClr val="9BB71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858067" y="5853170"/>
            <a:ext cx="5340803" cy="6130807"/>
          </a:xfrm>
          <a:prstGeom prst="rect">
            <a:avLst/>
          </a:prstGeom>
          <a:solidFill>
            <a:srgbClr val="0075B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1949" y="5502944"/>
            <a:ext cx="498475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O/M365 Projects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10 Migration</a:t>
            </a:r>
            <a:endParaRPr lang="en-GB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Solutions 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GB" sz="2807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hange</a:t>
            </a: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Management &amp; End </a:t>
            </a: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Adoption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sz="2807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urface</a:t>
            </a: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Device Attach</a:t>
            </a:r>
            <a:endParaRPr lang="en-US" sz="2807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1828343">
              <a:lnSpc>
                <a:spcPts val="2605"/>
              </a:lnSpc>
              <a:spcAft>
                <a:spcPts val="2005"/>
              </a:spcAft>
            </a:pPr>
            <a:endParaRPr lang="en-US" sz="2807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1828343">
              <a:lnSpc>
                <a:spcPts val="2605"/>
              </a:lnSpc>
              <a:spcAft>
                <a:spcPts val="2005"/>
              </a:spcAft>
            </a:pPr>
            <a:endParaRPr lang="en-GB" sz="2399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1951" y="4268852"/>
            <a:ext cx="4984750" cy="120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>
              <a:spcAft>
                <a:spcPts val="2405"/>
              </a:spcAft>
            </a:pPr>
            <a:r>
              <a:rPr lang="en-US" sz="3609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GB" sz="3609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odern</a:t>
            </a:r>
            <a:r>
              <a:rPr lang="en-GB" sz="3609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Workplace + Security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4113" y="6130699"/>
            <a:ext cx="523454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Datacentre Transformation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GB" sz="2807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igration</a:t>
            </a: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Azure</a:t>
            </a: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loud Economics (SAM)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Cloud Platform Management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GB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and Windows Server EOS</a:t>
            </a:r>
          </a:p>
          <a:p>
            <a:pPr defTabSz="1828343">
              <a:lnSpc>
                <a:spcPts val="2605"/>
              </a:lnSpc>
              <a:spcAft>
                <a:spcPts val="2005"/>
              </a:spcAft>
            </a:pP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1828343">
              <a:lnSpc>
                <a:spcPts val="2605"/>
              </a:lnSpc>
              <a:spcAft>
                <a:spcPts val="2005"/>
              </a:spcAft>
            </a:pPr>
            <a:endParaRPr lang="en-GB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3331" y="4268853"/>
            <a:ext cx="4984750" cy="64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>
              <a:spcAft>
                <a:spcPts val="2405"/>
              </a:spcAft>
            </a:pPr>
            <a:r>
              <a:rPr lang="en-GB" sz="3609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Azure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50822" y="6130660"/>
            <a:ext cx="537597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10 Secure Managed Desktop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BCDR Managed Service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&amp; O365 MSP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1828343">
              <a:lnSpc>
                <a:spcPts val="2605"/>
              </a:lnSpc>
              <a:spcAft>
                <a:spcPts val="2005"/>
              </a:spcAft>
            </a:pP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828343">
              <a:lnSpc>
                <a:spcPts val="2605"/>
              </a:lnSpc>
              <a:spcAft>
                <a:spcPts val="2005"/>
              </a:spcAft>
            </a:pP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828343">
              <a:lnSpc>
                <a:spcPts val="2605"/>
              </a:lnSpc>
              <a:spcAft>
                <a:spcPts val="2005"/>
              </a:spcAft>
            </a:pP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828343">
              <a:lnSpc>
                <a:spcPts val="2605"/>
              </a:lnSpc>
              <a:spcAft>
                <a:spcPts val="2005"/>
              </a:spcAft>
            </a:pP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59930" y="4268853"/>
            <a:ext cx="4984750" cy="64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>
              <a:spcAft>
                <a:spcPts val="2405"/>
              </a:spcAft>
            </a:pPr>
            <a:r>
              <a:rPr lang="en-GB" sz="3609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Managed Service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036094" y="6139505"/>
            <a:ext cx="49847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and BI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IoT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Speech &amp; Vision 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Chatbots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Augmented Reality</a:t>
            </a:r>
          </a:p>
          <a:p>
            <a:pPr marL="571357" indent="-571357" defTabSz="1828343">
              <a:lnSpc>
                <a:spcPts val="2605"/>
              </a:lnSpc>
              <a:spcAft>
                <a:spcPts val="2005"/>
              </a:spcAft>
              <a:buFont typeface="Arial" panose="020B0604020202020204" pitchFamily="34" charset="0"/>
              <a:buChar char="•"/>
            </a:pPr>
            <a:r>
              <a:rPr lang="en-US" sz="2807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 Cloud Workloads</a:t>
            </a:r>
          </a:p>
          <a:p>
            <a:pPr defTabSz="1828343">
              <a:lnSpc>
                <a:spcPts val="2605"/>
              </a:lnSpc>
              <a:spcAft>
                <a:spcPts val="2005"/>
              </a:spcAft>
            </a:pPr>
            <a:endParaRPr lang="en-US" sz="2807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1828343">
              <a:lnSpc>
                <a:spcPts val="2605"/>
              </a:lnSpc>
              <a:spcAft>
                <a:spcPts val="2005"/>
              </a:spcAft>
            </a:pPr>
            <a:endParaRPr lang="en-US" sz="2807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36094" y="4268855"/>
            <a:ext cx="4984750" cy="64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>
              <a:spcAft>
                <a:spcPts val="2405"/>
              </a:spcAft>
            </a:pPr>
            <a:r>
              <a:rPr lang="en-GB" sz="3609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Advanced Workloads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86" y="2681795"/>
            <a:ext cx="1777531" cy="1372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49" y="2550818"/>
            <a:ext cx="1646555" cy="15031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296" y="2714954"/>
            <a:ext cx="1397076" cy="14095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41" y="2827751"/>
            <a:ext cx="1609133" cy="1340945"/>
          </a:xfrm>
          <a:prstGeom prst="rect">
            <a:avLst/>
          </a:prstGeom>
        </p:spPr>
      </p:pic>
      <p:sp>
        <p:nvSpPr>
          <p:cNvPr id="30" name="Text Placeholder 2"/>
          <p:cNvSpPr txBox="1">
            <a:spLocks/>
          </p:cNvSpPr>
          <p:nvPr/>
        </p:nvSpPr>
        <p:spPr>
          <a:xfrm>
            <a:off x="954946" y="126371"/>
            <a:ext cx="19262380" cy="202084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800" b="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0" indent="0" algn="l" rtl="0" eaLnBrk="0" fontAlgn="base" hangingPunct="0">
              <a:spcBef>
                <a:spcPct val="50000"/>
              </a:spcBef>
              <a:spcAft>
                <a:spcPct val="50000"/>
              </a:spcAft>
              <a:buFont typeface="Arial" panose="020B0604020202020204" pitchFamily="34" charset="0"/>
              <a:buNone/>
              <a:defRPr sz="3800" b="0">
                <a:solidFill>
                  <a:schemeClr val="accent6">
                    <a:lumMod val="50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914381" indent="0" algn="l" rtl="0" eaLnBrk="0" fontAlgn="base" hangingPunct="0">
              <a:spcBef>
                <a:spcPct val="50000"/>
              </a:spcBef>
              <a:spcAft>
                <a:spcPct val="500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572" indent="0" algn="l" rtl="0" eaLnBrk="0" fontAlgn="base" hangingPunct="0">
              <a:spcBef>
                <a:spcPct val="50000"/>
              </a:spcBef>
              <a:spcAft>
                <a:spcPct val="500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66700" indent="-180975" algn="l" rtl="0" eaLnBrk="0" fontAlgn="base" hangingPunct="0">
              <a:spcBef>
                <a:spcPct val="50000"/>
              </a:spcBef>
              <a:spcAft>
                <a:spcPct val="50000"/>
              </a:spcAft>
              <a:buFont typeface="Arial" panose="020B0604020202020204" pitchFamily="34" charset="0"/>
              <a:buChar char="•"/>
              <a:defRPr sz="3800" b="0">
                <a:solidFill>
                  <a:schemeClr val="accent6">
                    <a:lumMod val="50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  <a:lvl6pPr marL="2514549" indent="-228596" algn="l" rtl="0" fontAlgn="base">
              <a:spcBef>
                <a:spcPct val="50000"/>
              </a:spcBef>
              <a:spcAft>
                <a:spcPct val="5000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6pPr>
            <a:lvl7pPr marL="2971741" indent="-228596" algn="l" rtl="0" fontAlgn="base">
              <a:spcBef>
                <a:spcPct val="50000"/>
              </a:spcBef>
              <a:spcAft>
                <a:spcPct val="5000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7pPr>
            <a:lvl8pPr marL="3428931" indent="-228596" algn="l" rtl="0" fontAlgn="base">
              <a:spcBef>
                <a:spcPct val="50000"/>
              </a:spcBef>
              <a:spcAft>
                <a:spcPct val="5000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8pPr>
            <a:lvl9pPr marL="3886123" indent="-228596" algn="l" rtl="0" fontAlgn="base">
              <a:spcBef>
                <a:spcPct val="50000"/>
              </a:spcBef>
              <a:spcAft>
                <a:spcPct val="5000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1828343"/>
            <a:r>
              <a:rPr lang="en-GB" sz="7618" b="1" kern="0" dirty="0">
                <a:solidFill>
                  <a:prstClr val="black"/>
                </a:solidFill>
                <a:latin typeface="Calibri Light" panose="020F0302020204030204"/>
              </a:rPr>
              <a:t>Health Cloud Solutions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3733D3-8046-49CF-807C-B46973D0F4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244" y="12198806"/>
            <a:ext cx="3652287" cy="132317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B282C21-CA7F-42B8-8CD7-CB0D22167460}"/>
              </a:ext>
            </a:extLst>
          </p:cNvPr>
          <p:cNvSpPr/>
          <p:nvPr/>
        </p:nvSpPr>
        <p:spPr bwMode="auto">
          <a:xfrm rot="10800000" flipV="1">
            <a:off x="1113928" y="1645495"/>
            <a:ext cx="5340801" cy="652128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F39540-768D-4965-BD4B-4FBF1DEB9161}"/>
              </a:ext>
            </a:extLst>
          </p:cNvPr>
          <p:cNvSpPr/>
          <p:nvPr/>
        </p:nvSpPr>
        <p:spPr bwMode="auto">
          <a:xfrm rot="10800000" flipV="1">
            <a:off x="6686086" y="1645496"/>
            <a:ext cx="5340801" cy="652126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2C322F-640C-49DE-814F-49170A878C54}"/>
              </a:ext>
            </a:extLst>
          </p:cNvPr>
          <p:cNvSpPr/>
          <p:nvPr/>
        </p:nvSpPr>
        <p:spPr bwMode="auto">
          <a:xfrm rot="10800000" flipV="1">
            <a:off x="12276686" y="1645496"/>
            <a:ext cx="5340801" cy="661392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8B4243-50BC-43B2-A68E-2778D229AA76}"/>
              </a:ext>
            </a:extLst>
          </p:cNvPr>
          <p:cNvSpPr/>
          <p:nvPr/>
        </p:nvSpPr>
        <p:spPr bwMode="auto">
          <a:xfrm rot="10800000" flipV="1">
            <a:off x="17848843" y="1657660"/>
            <a:ext cx="5340801" cy="639963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3298" tIns="91650" rIns="183298" bIns="91650" numCol="1" rtlCol="0" anchor="ctr" anchorCtr="0" compatLnSpc="1">
            <a:prstTxWarp prst="textNoShape">
              <a:avLst/>
            </a:prstTxWarp>
          </a:bodyPr>
          <a:lstStyle/>
          <a:p>
            <a:pPr algn="ctr" defTabSz="1833096" fontAlgn="base">
              <a:spcBef>
                <a:spcPct val="0"/>
              </a:spcBef>
              <a:spcAft>
                <a:spcPct val="0"/>
              </a:spcAft>
            </a:pPr>
            <a:endParaRPr lang="en-GB" sz="3609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1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>
            <a:spLocks/>
          </p:cNvSpPr>
          <p:nvPr/>
        </p:nvSpPr>
        <p:spPr bwMode="auto">
          <a:xfrm>
            <a:off x="7004360" y="1414972"/>
            <a:ext cx="10371429" cy="98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1827965">
              <a:defRPr/>
            </a:pPr>
            <a:r>
              <a:rPr lang="en-US" sz="6414" dirty="0">
                <a:solidFill>
                  <a:srgbClr val="44444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Bebas Neue" charset="0"/>
              </a:rPr>
              <a:t>NHS ENGAGEMENT PLAN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1792161" y="2556035"/>
            <a:ext cx="799682" cy="1904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827965">
                <a:defRPr/>
              </a:pPr>
              <a:endParaRPr lang="en-US" sz="3599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4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827965">
                <a:defRPr/>
              </a:pPr>
              <a:endParaRPr lang="en-US" sz="3599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5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827965">
                <a:defRPr/>
              </a:pPr>
              <a:endParaRPr lang="en-US" sz="3599" dirty="0">
                <a:solidFill>
                  <a:srgbClr val="FF66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36" name="Rectangle 2"/>
          <p:cNvSpPr>
            <a:spLocks/>
          </p:cNvSpPr>
          <p:nvPr/>
        </p:nvSpPr>
        <p:spPr bwMode="auto">
          <a:xfrm>
            <a:off x="10455601" y="995027"/>
            <a:ext cx="3472810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1827965">
              <a:defRPr/>
            </a:pPr>
            <a:r>
              <a:rPr lang="en-US" sz="2799" dirty="0">
                <a:solidFill>
                  <a:srgbClr val="FF66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Montserrat-Regular" charset="0"/>
              </a:rPr>
              <a:t>PHOENIX SOFTWARE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5C9379-3476-4B39-9972-A275CEB3279C}"/>
              </a:ext>
            </a:extLst>
          </p:cNvPr>
          <p:cNvSpPr/>
          <p:nvPr/>
        </p:nvSpPr>
        <p:spPr bwMode="auto">
          <a:xfrm>
            <a:off x="4089914" y="4613776"/>
            <a:ext cx="2949266" cy="122985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Identity  </a:t>
            </a:r>
          </a:p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Exchange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A27B17-8FEF-44E8-A56B-A5F185AAE89F}"/>
              </a:ext>
            </a:extLst>
          </p:cNvPr>
          <p:cNvSpPr/>
          <p:nvPr/>
        </p:nvSpPr>
        <p:spPr bwMode="auto">
          <a:xfrm>
            <a:off x="10140871" y="4618500"/>
            <a:ext cx="12758287" cy="124916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O365 Collaboration</a:t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Teams, SharePoint Online, OneDrive, Planner, PowerApps</a:t>
            </a:r>
          </a:p>
          <a:p>
            <a:pPr algn="ctr" defTabSz="1827965">
              <a:defRPr/>
            </a:pPr>
            <a:r>
              <a: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Flow, Planner, Delve, Stream + Third party Vendors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D540B8-8A07-462E-A4C9-BEDC69AA76BD}"/>
              </a:ext>
            </a:extLst>
          </p:cNvPr>
          <p:cNvSpPr/>
          <p:nvPr/>
        </p:nvSpPr>
        <p:spPr bwMode="auto">
          <a:xfrm>
            <a:off x="7152571" y="4618499"/>
            <a:ext cx="2874907" cy="1241773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Exchange Migration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ounded Rectangle 14">
            <a:extLst>
              <a:ext uri="{FF2B5EF4-FFF2-40B4-BE49-F238E27FC236}">
                <a16:creationId xmlns:a16="http://schemas.microsoft.com/office/drawing/2014/main" id="{1AB6A05D-DA0F-4F88-80CE-A4CDA75199F9}"/>
              </a:ext>
            </a:extLst>
          </p:cNvPr>
          <p:cNvSpPr/>
          <p:nvPr/>
        </p:nvSpPr>
        <p:spPr bwMode="auto">
          <a:xfrm>
            <a:off x="9121076" y="10189559"/>
            <a:ext cx="4658798" cy="1191092"/>
          </a:xfrm>
          <a:prstGeom prst="round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Adoption, Training &amp; Communications </a:t>
            </a:r>
          </a:p>
        </p:txBody>
      </p:sp>
      <p:sp>
        <p:nvSpPr>
          <p:cNvPr id="48" name="Right Arrow 1">
            <a:extLst>
              <a:ext uri="{FF2B5EF4-FFF2-40B4-BE49-F238E27FC236}">
                <a16:creationId xmlns:a16="http://schemas.microsoft.com/office/drawing/2014/main" id="{F05C0875-1CB1-4884-84B8-C69EE4F1BA35}"/>
              </a:ext>
            </a:extLst>
          </p:cNvPr>
          <p:cNvSpPr/>
          <p:nvPr/>
        </p:nvSpPr>
        <p:spPr bwMode="auto">
          <a:xfrm>
            <a:off x="3974203" y="3256144"/>
            <a:ext cx="4615822" cy="1154559"/>
          </a:xfrm>
          <a:prstGeom prst="rightArrow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Phase 1 </a:t>
            </a:r>
          </a:p>
        </p:txBody>
      </p:sp>
      <p:sp>
        <p:nvSpPr>
          <p:cNvPr id="50" name="Right Arrow 16">
            <a:extLst>
              <a:ext uri="{FF2B5EF4-FFF2-40B4-BE49-F238E27FC236}">
                <a16:creationId xmlns:a16="http://schemas.microsoft.com/office/drawing/2014/main" id="{2EACBF18-E4F4-4839-B52D-F746631594DC}"/>
              </a:ext>
            </a:extLst>
          </p:cNvPr>
          <p:cNvSpPr/>
          <p:nvPr/>
        </p:nvSpPr>
        <p:spPr bwMode="auto">
          <a:xfrm>
            <a:off x="8696630" y="3256144"/>
            <a:ext cx="4619227" cy="1154559"/>
          </a:xfrm>
          <a:prstGeom prst="rightArrow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Phase 2 </a:t>
            </a:r>
          </a:p>
        </p:txBody>
      </p:sp>
      <p:sp>
        <p:nvSpPr>
          <p:cNvPr id="51" name="Right Arrow 18">
            <a:extLst>
              <a:ext uri="{FF2B5EF4-FFF2-40B4-BE49-F238E27FC236}">
                <a16:creationId xmlns:a16="http://schemas.microsoft.com/office/drawing/2014/main" id="{AE61F33B-97A7-4877-8C2C-87028E22851D}"/>
              </a:ext>
            </a:extLst>
          </p:cNvPr>
          <p:cNvSpPr/>
          <p:nvPr/>
        </p:nvSpPr>
        <p:spPr bwMode="auto">
          <a:xfrm>
            <a:off x="13484121" y="3256144"/>
            <a:ext cx="4616559" cy="1154559"/>
          </a:xfrm>
          <a:prstGeom prst="rightArrow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Phase 3</a:t>
            </a:r>
          </a:p>
        </p:txBody>
      </p:sp>
      <p:sp>
        <p:nvSpPr>
          <p:cNvPr id="56" name="Right Arrow 23">
            <a:extLst>
              <a:ext uri="{FF2B5EF4-FFF2-40B4-BE49-F238E27FC236}">
                <a16:creationId xmlns:a16="http://schemas.microsoft.com/office/drawing/2014/main" id="{3986BD04-8AE6-4008-9075-6AF4E175DBF8}"/>
              </a:ext>
            </a:extLst>
          </p:cNvPr>
          <p:cNvSpPr/>
          <p:nvPr/>
        </p:nvSpPr>
        <p:spPr bwMode="auto">
          <a:xfrm>
            <a:off x="18268941" y="3256144"/>
            <a:ext cx="4635517" cy="1154559"/>
          </a:xfrm>
          <a:prstGeom prst="rightArrow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Phase 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5B0534-8810-4623-9A75-7D73068BC1D4}"/>
              </a:ext>
            </a:extLst>
          </p:cNvPr>
          <p:cNvSpPr/>
          <p:nvPr/>
        </p:nvSpPr>
        <p:spPr bwMode="auto">
          <a:xfrm>
            <a:off x="6138101" y="10180424"/>
            <a:ext cx="2831590" cy="1154561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CIE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EAB1C9-6E46-4564-BA2B-5E6ED8DE6000}"/>
              </a:ext>
            </a:extLst>
          </p:cNvPr>
          <p:cNvSpPr/>
          <p:nvPr/>
        </p:nvSpPr>
        <p:spPr bwMode="auto">
          <a:xfrm>
            <a:off x="13929209" y="10226090"/>
            <a:ext cx="3491223" cy="1154561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CIE</a:t>
            </a:r>
          </a:p>
        </p:txBody>
      </p:sp>
      <p:sp>
        <p:nvSpPr>
          <p:cNvPr id="60" name="Rounded Rectangle 19">
            <a:extLst>
              <a:ext uri="{FF2B5EF4-FFF2-40B4-BE49-F238E27FC236}">
                <a16:creationId xmlns:a16="http://schemas.microsoft.com/office/drawing/2014/main" id="{9708AF8C-2C94-4DE5-BA52-4B0788A03FEC}"/>
              </a:ext>
            </a:extLst>
          </p:cNvPr>
          <p:cNvSpPr/>
          <p:nvPr/>
        </p:nvSpPr>
        <p:spPr bwMode="auto">
          <a:xfrm>
            <a:off x="17571818" y="10140514"/>
            <a:ext cx="5357538" cy="1191092"/>
          </a:xfrm>
          <a:prstGeom prst="round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Adoption, Training &amp; Communications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55C5E0-3EC3-46A1-A6A3-FF076B9222B2}"/>
              </a:ext>
            </a:extLst>
          </p:cNvPr>
          <p:cNvSpPr/>
          <p:nvPr/>
        </p:nvSpPr>
        <p:spPr bwMode="auto">
          <a:xfrm>
            <a:off x="4110337" y="7449739"/>
            <a:ext cx="2874907" cy="115456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Discovery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FF19CA-E4B5-4C5C-9468-FDFC41168500}"/>
              </a:ext>
            </a:extLst>
          </p:cNvPr>
          <p:cNvSpPr/>
          <p:nvPr/>
        </p:nvSpPr>
        <p:spPr bwMode="auto">
          <a:xfrm>
            <a:off x="7102073" y="7470322"/>
            <a:ext cx="3402024" cy="115456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GB" sz="18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hreats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Vulnerabilities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AF1284-4CA7-452D-ABDC-00584BE6BA75}"/>
              </a:ext>
            </a:extLst>
          </p:cNvPr>
          <p:cNvSpPr/>
          <p:nvPr/>
        </p:nvSpPr>
        <p:spPr bwMode="auto">
          <a:xfrm>
            <a:off x="4089914" y="11577868"/>
            <a:ext cx="3983472" cy="1154561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Licensing Workshop</a:t>
            </a:r>
          </a:p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Optimisation Service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9E7D8FB-DCC7-4BFA-AE40-F7560CFC8EBC}"/>
              </a:ext>
            </a:extLst>
          </p:cNvPr>
          <p:cNvSpPr/>
          <p:nvPr/>
        </p:nvSpPr>
        <p:spPr bwMode="auto">
          <a:xfrm>
            <a:off x="1285272" y="4601609"/>
            <a:ext cx="2652107" cy="260524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M365 </a:t>
            </a:r>
          </a:p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DEPLOYMENT </a:t>
            </a:r>
          </a:p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PROJECTS </a:t>
            </a:r>
            <a:endParaRPr lang="en-GB" sz="160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F5EF72B-B48C-457A-98ED-779FF9419A52}"/>
              </a:ext>
            </a:extLst>
          </p:cNvPr>
          <p:cNvSpPr/>
          <p:nvPr/>
        </p:nvSpPr>
        <p:spPr bwMode="auto">
          <a:xfrm>
            <a:off x="1285269" y="11565095"/>
            <a:ext cx="2652105" cy="115456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LICENSING </a:t>
            </a:r>
            <a:br>
              <a:rPr lang="en-GB" sz="18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18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MILESTONES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C44A11-44A2-4A8B-8C2E-1FEA5BA1A92B}"/>
              </a:ext>
            </a:extLst>
          </p:cNvPr>
          <p:cNvSpPr/>
          <p:nvPr/>
        </p:nvSpPr>
        <p:spPr bwMode="auto">
          <a:xfrm>
            <a:off x="4121196" y="5977003"/>
            <a:ext cx="2886702" cy="122985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GB" sz="18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ollaboration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Planning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AF1284-4CA7-452D-ABDC-00584BE6BA75}"/>
              </a:ext>
            </a:extLst>
          </p:cNvPr>
          <p:cNvSpPr/>
          <p:nvPr/>
        </p:nvSpPr>
        <p:spPr bwMode="auto">
          <a:xfrm>
            <a:off x="14441047" y="11565095"/>
            <a:ext cx="2979386" cy="1154561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 Online Services</a:t>
            </a:r>
          </a:p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Consumption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AF1284-4CA7-452D-ABDC-00584BE6BA75}"/>
              </a:ext>
            </a:extLst>
          </p:cNvPr>
          <p:cNvSpPr/>
          <p:nvPr/>
        </p:nvSpPr>
        <p:spPr bwMode="auto">
          <a:xfrm>
            <a:off x="17602013" y="11552458"/>
            <a:ext cx="5297144" cy="1154561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Ongoing Licensing Reviews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D65405-83DC-469C-A5B5-51F8638E3C70}"/>
              </a:ext>
            </a:extLst>
          </p:cNvPr>
          <p:cNvSpPr/>
          <p:nvPr/>
        </p:nvSpPr>
        <p:spPr bwMode="auto">
          <a:xfrm>
            <a:off x="1310173" y="10207823"/>
            <a:ext cx="2652105" cy="11545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US" sz="16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USER ADOPTION </a:t>
            </a:r>
          </a:p>
          <a:p>
            <a:pPr algn="ctr" defTabSz="1827965">
              <a:defRPr/>
            </a:pPr>
            <a:r>
              <a:rPr lang="en-US" sz="16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CHANGE MANAGEMENT</a:t>
            </a:r>
            <a:endParaRPr lang="en-GB" sz="160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52B1FD-34DF-4277-A5B7-CE2BD04A8AF0}"/>
              </a:ext>
            </a:extLst>
          </p:cNvPr>
          <p:cNvSpPr/>
          <p:nvPr/>
        </p:nvSpPr>
        <p:spPr bwMode="auto">
          <a:xfrm>
            <a:off x="1285270" y="8847183"/>
            <a:ext cx="2652107" cy="11579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10</a:t>
            </a:r>
          </a:p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03964C-BA45-4D80-8F2D-8231D33718E6}"/>
              </a:ext>
            </a:extLst>
          </p:cNvPr>
          <p:cNvSpPr/>
          <p:nvPr/>
        </p:nvSpPr>
        <p:spPr bwMode="auto">
          <a:xfrm>
            <a:off x="4110337" y="8847183"/>
            <a:ext cx="2874907" cy="1154561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Discovery &amp; Alignment 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A87363-4E9B-471C-86E7-19AFE91FA658}"/>
              </a:ext>
            </a:extLst>
          </p:cNvPr>
          <p:cNvSpPr/>
          <p:nvPr/>
        </p:nvSpPr>
        <p:spPr bwMode="auto">
          <a:xfrm>
            <a:off x="7116876" y="8867766"/>
            <a:ext cx="3337927" cy="1154561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Functional Readiness 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0C7926-538D-4925-8508-E2DC9D9A9101}"/>
              </a:ext>
            </a:extLst>
          </p:cNvPr>
          <p:cNvSpPr/>
          <p:nvPr/>
        </p:nvSpPr>
        <p:spPr bwMode="auto">
          <a:xfrm>
            <a:off x="10574836" y="8867764"/>
            <a:ext cx="8314422" cy="1154561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Rollout &amp; Management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087B028-8466-439D-8FF8-5F4C67ED3686}"/>
              </a:ext>
            </a:extLst>
          </p:cNvPr>
          <p:cNvSpPr/>
          <p:nvPr/>
        </p:nvSpPr>
        <p:spPr bwMode="auto">
          <a:xfrm>
            <a:off x="1303949" y="7448055"/>
            <a:ext cx="2652107" cy="1157928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CYBER SECURITY </a:t>
            </a:r>
          </a:p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EF2414-4C4F-4D4E-BE3B-A6F5AC0497A4}"/>
              </a:ext>
            </a:extLst>
          </p:cNvPr>
          <p:cNvSpPr/>
          <p:nvPr/>
        </p:nvSpPr>
        <p:spPr bwMode="auto">
          <a:xfrm>
            <a:off x="8969692" y="11552458"/>
            <a:ext cx="5297144" cy="1154561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Licensing Agreement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CD1035-1BB9-4B03-95BF-7B6F2A5D397A}"/>
              </a:ext>
            </a:extLst>
          </p:cNvPr>
          <p:cNvSpPr/>
          <p:nvPr/>
        </p:nvSpPr>
        <p:spPr bwMode="auto">
          <a:xfrm>
            <a:off x="10631195" y="7470320"/>
            <a:ext cx="2684661" cy="115456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CareCerts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34852B3-4EF0-4448-9220-0E887C25500F}"/>
              </a:ext>
            </a:extLst>
          </p:cNvPr>
          <p:cNvSpPr/>
          <p:nvPr/>
        </p:nvSpPr>
        <p:spPr bwMode="auto">
          <a:xfrm>
            <a:off x="18966619" y="5952842"/>
            <a:ext cx="3962736" cy="4048901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1827965">
              <a:defRPr/>
            </a:pP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Ongoing Support?</a:t>
            </a:r>
          </a:p>
        </p:txBody>
      </p:sp>
    </p:spTree>
    <p:extLst>
      <p:ext uri="{BB962C8B-B14F-4D97-AF65-F5344CB8AC3E}">
        <p14:creationId xmlns:p14="http://schemas.microsoft.com/office/powerpoint/2010/main" val="2581458560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F9700-C529-4C5B-9D18-40541C75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314" y="403827"/>
            <a:ext cx="14083555" cy="129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F542D-F8E6-4F1D-BC10-4C2C366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468" y="492643"/>
            <a:ext cx="12730713" cy="127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A61D6E-A5E3-4134-BFF5-C2DA49D4A9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E24E3-C102-4F47-9A90-473BC650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37658"/>
            <a:ext cx="24374473" cy="159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Marketofy Light">
      <a:dk1>
        <a:srgbClr val="91969B"/>
      </a:dk1>
      <a:lt1>
        <a:sysClr val="window" lastClr="FFFFFF"/>
      </a:lt1>
      <a:dk2>
        <a:srgbClr val="91969B"/>
      </a:dk2>
      <a:lt2>
        <a:srgbClr val="F6F7FA"/>
      </a:lt2>
      <a:accent1>
        <a:srgbClr val="136773"/>
      </a:accent1>
      <a:accent2>
        <a:srgbClr val="25C8B4"/>
      </a:accent2>
      <a:accent3>
        <a:srgbClr val="81DC64"/>
      </a:accent3>
      <a:accent4>
        <a:srgbClr val="FBA622"/>
      </a:accent4>
      <a:accent5>
        <a:srgbClr val="F94151"/>
      </a:accent5>
      <a:accent6>
        <a:srgbClr val="91969B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Theme">
  <a:themeElements>
    <a:clrScheme name="Marketofy Light">
      <a:dk1>
        <a:srgbClr val="91969B"/>
      </a:dk1>
      <a:lt1>
        <a:sysClr val="window" lastClr="FFFFFF"/>
      </a:lt1>
      <a:dk2>
        <a:srgbClr val="91969B"/>
      </a:dk2>
      <a:lt2>
        <a:srgbClr val="F6F7FA"/>
      </a:lt2>
      <a:accent1>
        <a:srgbClr val="136773"/>
      </a:accent1>
      <a:accent2>
        <a:srgbClr val="25C8B4"/>
      </a:accent2>
      <a:accent3>
        <a:srgbClr val="81DC64"/>
      </a:accent3>
      <a:accent4>
        <a:srgbClr val="FBA622"/>
      </a:accent4>
      <a:accent5>
        <a:srgbClr val="F94151"/>
      </a:accent5>
      <a:accent6>
        <a:srgbClr val="91969B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061C6E7189A47AF4187F7E82A4412" ma:contentTypeVersion="15" ma:contentTypeDescription="Create a new document." ma:contentTypeScope="" ma:versionID="bf153d4e0372b79d0e5aded820ba962d">
  <xsd:schema xmlns:xsd="http://www.w3.org/2001/XMLSchema" xmlns:xs="http://www.w3.org/2001/XMLSchema" xmlns:p="http://schemas.microsoft.com/office/2006/metadata/properties" xmlns:ns2="8ed28758-f118-4835-9c31-fdecbcb87c60" targetNamespace="http://schemas.microsoft.com/office/2006/metadata/properties" ma:root="true" ma:fieldsID="a364d4a8a73ae9bb6b8334a9152fcef2" ns2:_="">
    <xsd:import namespace="8ed28758-f118-4835-9c31-fdecbcb87c60"/>
    <xsd:element name="properties">
      <xsd:complexType>
        <xsd:sequence>
          <xsd:element name="documentManagement">
            <xsd:complexType>
              <xsd:all>
                <xsd:element ref="ns2:na626d3317484a86b95bbbfcf00e57f2" minOccurs="0"/>
                <xsd:element ref="ns2:TaxKeywordTaxHTField" minOccurs="0"/>
                <xsd:element ref="ns2:TaxCatchAll" minOccurs="0"/>
                <xsd:element ref="ns2:a895581c42094fca9b72075ca9fe8565" minOccurs="0"/>
                <xsd:element ref="ns2:edd1de39047541028d51c4444bcf20f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28758-f118-4835-9c31-fdecbcb87c60" elementFormDefault="qualified">
    <xsd:import namespace="http://schemas.microsoft.com/office/2006/documentManagement/types"/>
    <xsd:import namespace="http://schemas.microsoft.com/office/infopath/2007/PartnerControls"/>
    <xsd:element name="na626d3317484a86b95bbbfcf00e57f2" ma:index="6" ma:taxonomy="true" ma:internalName="na626d3317484a86b95bbbfcf00e57f2" ma:taxonomyFieldName="Document_x0020_Status" ma:displayName="Document Status" ma:default="15;#Final|1f23fd23-4192-41b5-9e27-0d1a5dd7a645" ma:fieldId="{7a626d33-1748-4a86-b95b-bbfcf00e57f2}" ma:sspId="4e544d3f-ee45-4e0e-8e61-90a447e3ffff" ma:termSetId="4353bd06-d6d0-44f1-bcc3-93ca7b16aa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7" nillable="true" ma:taxonomy="true" ma:internalName="TaxKeywordTaxHTField" ma:taxonomyFieldName="TaxKeyword" ma:displayName="Enterprise Keywords" ma:fieldId="{23f27201-bee3-471e-b2e7-b64fd8b7ca38}" ma:taxonomyMulti="true" ma:sspId="4e544d3f-ee45-4e0e-8e61-90a447e3fff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ffa6e916-edba-4d12-ab54-0000da05f4b2}" ma:internalName="TaxCatchAll" ma:showField="CatchAllData" ma:web="8ed28758-f118-4835-9c31-fdecbcb87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895581c42094fca9b72075ca9fe8565" ma:index="15" ma:taxonomy="true" ma:internalName="a895581c42094fca9b72075ca9fe8565" ma:taxonomyFieldName="Document_x0020_Context" ma:displayName="Document Context" ma:default="36;#Marketing|ff9076c4-60ca-44d8-b333-bfcd992d78da" ma:fieldId="{a895581c-4209-4fca-9b72-075ca9fe8565}" ma:taxonomyMulti="true" ma:sspId="4e544d3f-ee45-4e0e-8e61-90a447e3ffff" ma:termSetId="25ba3720-75eb-46d7-863a-63a09966a6d2" ma:anchorId="00e291f6-c484-4ac5-9f5b-6ccd16accf88" ma:open="false" ma:isKeyword="false">
      <xsd:complexType>
        <xsd:sequence>
          <xsd:element ref="pc:Terms" minOccurs="0" maxOccurs="1"/>
        </xsd:sequence>
      </xsd:complexType>
    </xsd:element>
    <xsd:element name="edd1de39047541028d51c4444bcf20f6" ma:index="16" nillable="true" ma:taxonomy="true" ma:internalName="edd1de39047541028d51c4444bcf20f6" ma:taxonomyFieldName="Document_x0020_Type" ma:displayName="Document Type" ma:default="" ma:fieldId="{edd1de39-0475-4102-8d51-c4444bcf20f6}" ma:sspId="4e544d3f-ee45-4e0e-8e61-90a447e3ffff" ma:termSetId="151d4574-70bd-47f7-b451-1cda22940be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ed28758-f118-4835-9c31-fdecbcb87c60">
      <Terms xmlns="http://schemas.microsoft.com/office/infopath/2007/PartnerControls"/>
    </TaxKeywordTaxHTField>
    <na626d3317484a86b95bbbfcf00e57f2 xmlns="8ed28758-f118-4835-9c31-fdecbcb87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1f23fd23-4192-41b5-9e27-0d1a5dd7a645</TermId>
        </TermInfo>
      </Terms>
    </na626d3317484a86b95bbbfcf00e57f2>
    <a895581c42094fca9b72075ca9fe8565 xmlns="8ed28758-f118-4835-9c31-fdecbcb87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ff9076c4-60ca-44d8-b333-bfcd992d78da</TermId>
        </TermInfo>
      </Terms>
    </a895581c42094fca9b72075ca9fe8565>
    <edd1de39047541028d51c4444bcf20f6 xmlns="8ed28758-f118-4835-9c31-fdecbcb87c60">
      <Terms xmlns="http://schemas.microsoft.com/office/infopath/2007/PartnerControls"/>
    </edd1de39047541028d51c4444bcf20f6>
    <TaxCatchAll xmlns="8ed28758-f118-4835-9c31-fdecbcb87c60">
      <Value>15</Value>
      <Value>36</Value>
    </TaxCatchAll>
  </documentManagement>
</p:properties>
</file>

<file path=customXml/itemProps1.xml><?xml version="1.0" encoding="utf-8"?>
<ds:datastoreItem xmlns:ds="http://schemas.openxmlformats.org/officeDocument/2006/customXml" ds:itemID="{FBA6CE01-2FE5-495C-B2F0-A7ABCF84AD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15D8B7-885A-46E3-B93F-513CB5A88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28758-f118-4835-9c31-fdecbcb87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A94236-8A43-4856-BA46-8C52AE8E3558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ed28758-f118-4835-9c31-fdecbcb87c60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84839</TotalTime>
  <Words>182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Lato Light</vt:lpstr>
      <vt:lpstr>Roboto Regular</vt:lpstr>
      <vt:lpstr>Segoe UI</vt:lpstr>
      <vt:lpstr>Segoe UI Black</vt:lpstr>
      <vt:lpstr>Segoe UI Light</vt:lpstr>
      <vt:lpstr>Segoe UI Semibold</vt:lpstr>
      <vt:lpstr>Default Theme</vt:lpstr>
      <vt:lpstr>Office Theme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subject/>
  <dc:creator>Ben Murden</dc:creator>
  <cp:keywords/>
  <dc:description/>
  <cp:lastModifiedBy>Ben Lopez</cp:lastModifiedBy>
  <cp:revision>5051</cp:revision>
  <cp:lastPrinted>2018-07-03T07:52:10Z</cp:lastPrinted>
  <dcterms:created xsi:type="dcterms:W3CDTF">2014-11-12T21:47:38Z</dcterms:created>
  <dcterms:modified xsi:type="dcterms:W3CDTF">2019-09-13T14:43:40Z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lisserPresentationSettings">
    <vt:lpwstr>{"CaptureEmails":true,"CaptureGDPR":true,"Download":true,"Hashtag":"","Like":true,"Moderation":false,"Notes":true,"Question":true,"TweetSlide":false}</vt:lpwstr>
  </property>
  <property fmtid="{D5CDD505-2E9C-101B-9397-08002B2CF9AE}" pid="3" name="MSIP_Label_02eeace9-a902-49db-bf07-605550ce5cf2_Enabled">
    <vt:lpwstr>True</vt:lpwstr>
  </property>
  <property fmtid="{D5CDD505-2E9C-101B-9397-08002B2CF9AE}" pid="4" name="MSIP_Label_02eeace9-a902-49db-bf07-605550ce5cf2_SiteId">
    <vt:lpwstr>2ec57e94-f52a-4588-b969-f463bf4ddcfc</vt:lpwstr>
  </property>
  <property fmtid="{D5CDD505-2E9C-101B-9397-08002B2CF9AE}" pid="5" name="MSIP_Label_02eeace9-a902-49db-bf07-605550ce5cf2_Owner">
    <vt:lpwstr>Ben-Murden@phoenixs.co.uk</vt:lpwstr>
  </property>
  <property fmtid="{D5CDD505-2E9C-101B-9397-08002B2CF9AE}" pid="6" name="MSIP_Label_02eeace9-a902-49db-bf07-605550ce5cf2_SetDate">
    <vt:lpwstr>2018-06-22T15:29:34.9944201Z</vt:lpwstr>
  </property>
  <property fmtid="{D5CDD505-2E9C-101B-9397-08002B2CF9AE}" pid="7" name="MSIP_Label_02eeace9-a902-49db-bf07-605550ce5cf2_Name">
    <vt:lpwstr>Public</vt:lpwstr>
  </property>
  <property fmtid="{D5CDD505-2E9C-101B-9397-08002B2CF9AE}" pid="8" name="MSIP_Label_02eeace9-a902-49db-bf07-605550ce5cf2_Application">
    <vt:lpwstr>Microsoft Azure Information Protection</vt:lpwstr>
  </property>
  <property fmtid="{D5CDD505-2E9C-101B-9397-08002B2CF9AE}" pid="9" name="MSIP_Label_02eeace9-a902-49db-bf07-605550ce5cf2_Extended_MSFT_Method">
    <vt:lpwstr>Automatic</vt:lpwstr>
  </property>
  <property fmtid="{D5CDD505-2E9C-101B-9397-08002B2CF9AE}" pid="10" name="Sensitivity">
    <vt:lpwstr>Public</vt:lpwstr>
  </property>
  <property fmtid="{D5CDD505-2E9C-101B-9397-08002B2CF9AE}" pid="11" name="ContentTypeId">
    <vt:lpwstr>0x01010003B061C6E7189A47AF4187F7E82A4412</vt:lpwstr>
  </property>
</Properties>
</file>